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7" r:id="rId2"/>
    <p:sldId id="288" r:id="rId3"/>
    <p:sldId id="289" r:id="rId4"/>
    <p:sldId id="256" r:id="rId5"/>
    <p:sldId id="258" r:id="rId6"/>
    <p:sldId id="257" r:id="rId7"/>
    <p:sldId id="260" r:id="rId8"/>
    <p:sldId id="290" r:id="rId9"/>
    <p:sldId id="261" r:id="rId10"/>
    <p:sldId id="262" r:id="rId11"/>
    <p:sldId id="263" r:id="rId12"/>
    <p:sldId id="284" r:id="rId13"/>
    <p:sldId id="267" r:id="rId14"/>
    <p:sldId id="270" r:id="rId15"/>
    <p:sldId id="272" r:id="rId16"/>
    <p:sldId id="273" r:id="rId17"/>
    <p:sldId id="265" r:id="rId18"/>
    <p:sldId id="291" r:id="rId19"/>
    <p:sldId id="268" r:id="rId20"/>
    <p:sldId id="285" r:id="rId21"/>
    <p:sldId id="269" r:id="rId22"/>
    <p:sldId id="277" r:id="rId23"/>
    <p:sldId id="286" r:id="rId24"/>
    <p:sldId id="282" r:id="rId25"/>
    <p:sldId id="278" r:id="rId26"/>
    <p:sldId id="279" r:id="rId27"/>
    <p:sldId id="281" r:id="rId28"/>
    <p:sldId id="280" r:id="rId29"/>
    <p:sldId id="283" r:id="rId30"/>
    <p:sldId id="292" r:id="rId31"/>
    <p:sldId id="293" r:id="rId32"/>
    <p:sldId id="309" r:id="rId33"/>
    <p:sldId id="294" r:id="rId34"/>
    <p:sldId id="308" r:id="rId35"/>
    <p:sldId id="295" r:id="rId36"/>
    <p:sldId id="297" r:id="rId37"/>
    <p:sldId id="296" r:id="rId38"/>
    <p:sldId id="298" r:id="rId39"/>
    <p:sldId id="315" r:id="rId40"/>
    <p:sldId id="300" r:id="rId41"/>
    <p:sldId id="312" r:id="rId42"/>
    <p:sldId id="299" r:id="rId43"/>
    <p:sldId id="314" r:id="rId44"/>
    <p:sldId id="301" r:id="rId45"/>
    <p:sldId id="313" r:id="rId46"/>
    <p:sldId id="302" r:id="rId47"/>
    <p:sldId id="304" r:id="rId48"/>
    <p:sldId id="310" r:id="rId49"/>
    <p:sldId id="303" r:id="rId50"/>
    <p:sldId id="305" r:id="rId51"/>
    <p:sldId id="31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B13A7FD-977A-43A1-9C02-F0CE6EDC784F}">
          <p14:sldIdLst>
            <p14:sldId id="287"/>
            <p14:sldId id="288"/>
            <p14:sldId id="289"/>
            <p14:sldId id="256"/>
            <p14:sldId id="258"/>
            <p14:sldId id="257"/>
            <p14:sldId id="260"/>
            <p14:sldId id="290"/>
            <p14:sldId id="261"/>
            <p14:sldId id="262"/>
            <p14:sldId id="263"/>
            <p14:sldId id="284"/>
            <p14:sldId id="267"/>
            <p14:sldId id="270"/>
            <p14:sldId id="272"/>
            <p14:sldId id="273"/>
            <p14:sldId id="265"/>
            <p14:sldId id="291"/>
            <p14:sldId id="268"/>
            <p14:sldId id="285"/>
            <p14:sldId id="269"/>
            <p14:sldId id="277"/>
            <p14:sldId id="286"/>
            <p14:sldId id="282"/>
            <p14:sldId id="278"/>
            <p14:sldId id="279"/>
            <p14:sldId id="281"/>
            <p14:sldId id="280"/>
            <p14:sldId id="283"/>
            <p14:sldId id="292"/>
            <p14:sldId id="293"/>
            <p14:sldId id="309"/>
            <p14:sldId id="294"/>
            <p14:sldId id="308"/>
            <p14:sldId id="295"/>
            <p14:sldId id="297"/>
            <p14:sldId id="296"/>
            <p14:sldId id="298"/>
            <p14:sldId id="315"/>
            <p14:sldId id="300"/>
            <p14:sldId id="312"/>
            <p14:sldId id="299"/>
            <p14:sldId id="314"/>
            <p14:sldId id="301"/>
            <p14:sldId id="313"/>
            <p14:sldId id="302"/>
            <p14:sldId id="304"/>
            <p14:sldId id="310"/>
            <p14:sldId id="303"/>
            <p14:sldId id="305"/>
            <p14:sldId id="31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C000"/>
    <a:srgbClr val="4640C0"/>
    <a:srgbClr val="C0BC00"/>
    <a:srgbClr val="B3193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49" autoAdjust="0"/>
    <p:restoredTop sz="71911" autoAdjust="0"/>
  </p:normalViewPr>
  <p:slideViewPr>
    <p:cSldViewPr>
      <p:cViewPr varScale="1">
        <p:scale>
          <a:sx n="98" d="100"/>
          <a:sy n="98" d="100"/>
        </p:scale>
        <p:origin x="-96" y="-462"/>
      </p:cViewPr>
      <p:guideLst>
        <p:guide orient="horz" pos="2160"/>
        <p:guide pos="2880"/>
      </p:guideLst>
    </p:cSldViewPr>
  </p:slideViewPr>
  <p:notesTextViewPr>
    <p:cViewPr>
      <p:scale>
        <a:sx n="100" d="100"/>
        <a:sy n="100" d="100"/>
      </p:scale>
      <p:origin x="0" y="11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E3BEC-2580-4656-8E55-5B394172A020}" type="datetimeFigureOut">
              <a:rPr lang="en-US" smtClean="0"/>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3C789-5502-4F22-948D-878664480729}" type="slidenum">
              <a:rPr lang="en-US" smtClean="0"/>
              <a:t>‹#›</a:t>
            </a:fld>
            <a:endParaRPr lang="en-US"/>
          </a:p>
        </p:txBody>
      </p:sp>
    </p:spTree>
    <p:extLst>
      <p:ext uri="{BB962C8B-B14F-4D97-AF65-F5344CB8AC3E}">
        <p14:creationId xmlns:p14="http://schemas.microsoft.com/office/powerpoint/2010/main" val="230557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lecture David talked about as</a:t>
            </a:r>
            <a:r>
              <a:rPr lang="en-US" baseline="0" dirty="0" smtClean="0"/>
              <a:t> we get to higher dimension, things get trickier, this phenomenon is called the curse of dimension. While it’s hard to imagine how would things get tricky, here are a few important facts that help to understand.</a:t>
            </a:r>
          </a:p>
          <a:p>
            <a:endParaRPr lang="en-US" baseline="0" dirty="0" smtClean="0"/>
          </a:p>
          <a:p>
            <a:r>
              <a:rPr lang="en-US" baseline="0" dirty="0" smtClean="0"/>
              <a:t>First, data tends to fall into the outer layer of the space, we showed that as dimension approaches to infinity, almost all the data will lie in the rind of the space.</a:t>
            </a:r>
          </a:p>
          <a:p>
            <a:r>
              <a:rPr lang="en-US" baseline="0" dirty="0" smtClean="0"/>
              <a:t>The second fact is that variance gets higher, or it means data falls far from the mean. This formula was derived for a cube, the variance grows linearly with dimension.</a:t>
            </a:r>
          </a:p>
          <a:p>
            <a:r>
              <a:rPr lang="en-US" baseline="0" dirty="0" smtClean="0"/>
              <a:t>And also, data falls further apart from each other, the expected distance is twice as large as the variance, and also grows linearly.</a:t>
            </a:r>
          </a:p>
          <a:p>
            <a:endParaRPr lang="en-US" baseline="0" dirty="0" smtClean="0"/>
          </a:p>
          <a:p>
            <a:r>
              <a:rPr lang="en-US" baseline="0" dirty="0" smtClean="0"/>
              <a:t>The linearly growing variance makes statistics of high dimensional data very unreliable; it is also difficult to build histograms because the number of bins grows exponentially and most of them will be empty. Because of these difficulties, a rule of thumb is to use simple models instead.</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1</a:t>
            </a:fld>
            <a:endParaRPr lang="en-US"/>
          </a:p>
        </p:txBody>
      </p:sp>
    </p:spTree>
    <p:extLst>
      <p:ext uri="{BB962C8B-B14F-4D97-AF65-F5344CB8AC3E}">
        <p14:creationId xmlns:p14="http://schemas.microsoft.com/office/powerpoint/2010/main" val="381492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the</a:t>
            </a:r>
            <a:r>
              <a:rPr lang="en-US" baseline="0" dirty="0" smtClean="0"/>
              <a:t> simple graph for example. Each upside down U-shape indicates a merge of two nodes, the height of the horizontal line shows the distance of the two nodes being merged. Clusters with smaller distance are merged first, so from the graph we can see that 1 and 2 are first merged, then 3 is merged into the cluster of 1 and 2, ..</a:t>
            </a:r>
          </a:p>
        </p:txBody>
      </p:sp>
      <p:sp>
        <p:nvSpPr>
          <p:cNvPr id="4" name="Slide Number Placeholder 3"/>
          <p:cNvSpPr>
            <a:spLocks noGrp="1"/>
          </p:cNvSpPr>
          <p:nvPr>
            <p:ph type="sldNum" sz="quarter" idx="10"/>
          </p:nvPr>
        </p:nvSpPr>
        <p:spPr/>
        <p:txBody>
          <a:bodyPr/>
          <a:lstStyle/>
          <a:p>
            <a:fld id="{AD03C789-5502-4F22-948D-878664480729}" type="slidenum">
              <a:rPr lang="en-US" smtClean="0"/>
              <a:t>11</a:t>
            </a:fld>
            <a:endParaRPr lang="en-US"/>
          </a:p>
        </p:txBody>
      </p:sp>
    </p:spTree>
    <p:extLst>
      <p:ext uri="{BB962C8B-B14F-4D97-AF65-F5344CB8AC3E}">
        <p14:creationId xmlns:p14="http://schemas.microsoft.com/office/powerpoint/2010/main" val="249448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perform this algorithm, One thing we need to think of is how do we define distance between two points.</a:t>
            </a:r>
            <a:endParaRPr lang="en-US" dirty="0" smtClean="0"/>
          </a:p>
          <a:p>
            <a:r>
              <a:rPr lang="en-US" baseline="0" dirty="0" smtClean="0"/>
              <a:t>In mathematics, a distance measure has to be a metric, which has the following requirement:</a:t>
            </a:r>
          </a:p>
          <a:p>
            <a:endParaRPr lang="en-US" baseline="0" dirty="0" smtClean="0"/>
          </a:p>
          <a:p>
            <a:r>
              <a:rPr lang="en-US" baseline="0" dirty="0" smtClean="0"/>
              <a:t>In practice, the choice of distance measure is critical. However, there is no single answer to which one should we choose—it all depends on the data and the goal—we always want to choose the distance measure that matches the goal.</a:t>
            </a:r>
          </a:p>
          <a:p>
            <a:endParaRPr lang="en-US" baseline="0" dirty="0" smtClean="0"/>
          </a:p>
          <a:p>
            <a:r>
              <a:rPr lang="en-US" baseline="0" dirty="0" smtClean="0"/>
              <a:t>If we know much about the data, the choice of distance would be easier, otherwise, it’s good practice to do data whitening as a preprocessing to the data.</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12</a:t>
            </a:fld>
            <a:endParaRPr lang="en-US"/>
          </a:p>
        </p:txBody>
      </p:sp>
    </p:spTree>
    <p:extLst>
      <p:ext uri="{BB962C8B-B14F-4D97-AF65-F5344CB8AC3E}">
        <p14:creationId xmlns:p14="http://schemas.microsoft.com/office/powerpoint/2010/main" val="403036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divisive</a:t>
            </a:r>
            <a:r>
              <a:rPr lang="en-US" baseline="0" dirty="0" smtClean="0"/>
              <a:t> clustering. </a:t>
            </a:r>
          </a:p>
          <a:p>
            <a:r>
              <a:rPr lang="en-US" baseline="0" dirty="0" smtClean="0"/>
              <a:t>Philosophically this is just the opposite of agglomerative clustering, but in practice it’s hard to operate. The difficulty is that it’s hard to choose where to split a cluster into two: it’s a combinatorial problem and NP hard.</a:t>
            </a:r>
          </a:p>
        </p:txBody>
      </p:sp>
      <p:sp>
        <p:nvSpPr>
          <p:cNvPr id="4" name="Slide Number Placeholder 3"/>
          <p:cNvSpPr>
            <a:spLocks noGrp="1"/>
          </p:cNvSpPr>
          <p:nvPr>
            <p:ph type="sldNum" sz="quarter" idx="10"/>
          </p:nvPr>
        </p:nvSpPr>
        <p:spPr/>
        <p:txBody>
          <a:bodyPr/>
          <a:lstStyle/>
          <a:p>
            <a:fld id="{AD03C789-5502-4F22-948D-878664480729}" type="slidenum">
              <a:rPr lang="en-US" smtClean="0"/>
              <a:t>19</a:t>
            </a:fld>
            <a:endParaRPr lang="en-US"/>
          </a:p>
        </p:txBody>
      </p:sp>
    </p:spTree>
    <p:extLst>
      <p:ext uri="{BB962C8B-B14F-4D97-AF65-F5344CB8AC3E}">
        <p14:creationId xmlns:p14="http://schemas.microsoft.com/office/powerpoint/2010/main" val="82145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Last</a:t>
            </a:r>
            <a:r>
              <a:rPr lang="en-US" baseline="0" dirty="0" smtClean="0"/>
              <a:t> lecture we talked about clustering. We first talked about the agglomerative/divisive cluster methods, and then </a:t>
            </a:r>
            <a:r>
              <a:rPr lang="en-US" baseline="0" dirty="0" err="1" smtClean="0"/>
              <a:t>Kmeans</a:t>
            </a:r>
            <a:r>
              <a:rPr lang="en-US" baseline="0" dirty="0" smtClean="0"/>
              <a:t>. Let’s pick up from </a:t>
            </a:r>
            <a:r>
              <a:rPr lang="en-US" baseline="0" dirty="0" err="1" smtClean="0"/>
              <a:t>Kmeans</a:t>
            </a:r>
            <a:r>
              <a:rPr lang="en-US" baseline="0" dirty="0" smtClean="0"/>
              <a:t>. </a:t>
            </a:r>
            <a:r>
              <a:rPr lang="en-US" baseline="0" dirty="0" err="1" smtClean="0"/>
              <a:t>Kmeans</a:t>
            </a:r>
            <a:r>
              <a:rPr lang="en-US" baseline="0" dirty="0" smtClean="0"/>
              <a:t> is a widely used clustering method. It partitions data into clusters such that </a:t>
            </a:r>
          </a:p>
          <a:p>
            <a:pPr algn="l"/>
            <a:r>
              <a:rPr lang="en-US" baseline="0" dirty="0" smtClean="0"/>
              <a:t>1. clusters are tight</a:t>
            </a:r>
          </a:p>
          <a:p>
            <a:pPr algn="l"/>
            <a:r>
              <a:rPr lang="en-US" baseline="0" dirty="0" smtClean="0"/>
              <a:t>2. Every data point is closer to …</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20</a:t>
            </a:fld>
            <a:endParaRPr lang="en-US"/>
          </a:p>
        </p:txBody>
      </p:sp>
    </p:spTree>
    <p:extLst>
      <p:ext uri="{BB962C8B-B14F-4D97-AF65-F5344CB8AC3E}">
        <p14:creationId xmlns:p14="http://schemas.microsoft.com/office/powerpoint/2010/main" val="15034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formulated as minimizing</a:t>
            </a:r>
            <a:r>
              <a:rPr lang="en-US" baseline="0" dirty="0" smtClean="0"/>
              <a:t> this energy function with two parameters: labels and cluster center. We showed that it’s difficult to optimize these two parameters together and find global optimal solution. Instead, we use an iterative procedure.</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21</a:t>
            </a:fld>
            <a:endParaRPr lang="en-US"/>
          </a:p>
        </p:txBody>
      </p:sp>
    </p:spTree>
    <p:extLst>
      <p:ext uri="{BB962C8B-B14F-4D97-AF65-F5344CB8AC3E}">
        <p14:creationId xmlns:p14="http://schemas.microsoft.com/office/powerpoint/2010/main" val="143396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iterative procedure works as follows: choose</a:t>
            </a:r>
            <a:r>
              <a:rPr lang="en-US" baseline="0" dirty="0" smtClean="0"/>
              <a:t> a cluster number K;</a:t>
            </a:r>
          </a:p>
          <a:p>
            <a:r>
              <a:rPr lang="en-US" baseline="0" dirty="0" smtClean="0"/>
              <a:t>Randomly initialize k cluster center;</a:t>
            </a:r>
          </a:p>
          <a:p>
            <a:r>
              <a:rPr lang="en-US" baseline="0" dirty="0" smtClean="0"/>
              <a:t>Then we enter the iteration: in each iteration we first assign each point to the closest cluster center; given the assignment of data to cluster, we then update the cluster center by taking the mean of data points in each cluster.</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22</a:t>
            </a:fld>
            <a:endParaRPr lang="en-US"/>
          </a:p>
        </p:txBody>
      </p:sp>
    </p:spTree>
    <p:extLst>
      <p:ext uri="{BB962C8B-B14F-4D97-AF65-F5344CB8AC3E}">
        <p14:creationId xmlns:p14="http://schemas.microsoft.com/office/powerpoint/2010/main" val="211440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graphical illustration: First we pick up 3 locations as the cluster centers. Step 2 and 3 are one iteration: we first assign data points to the closest cluster centers, and then update cluster center. This is where we stopped in last lecture. Any questions before we proceed?</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23</a:t>
            </a:fld>
            <a:endParaRPr lang="en-US"/>
          </a:p>
        </p:txBody>
      </p:sp>
    </p:spTree>
    <p:extLst>
      <p:ext uri="{BB962C8B-B14F-4D97-AF65-F5344CB8AC3E}">
        <p14:creationId xmlns:p14="http://schemas.microsoft.com/office/powerpoint/2010/main" val="366713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24</a:t>
            </a:fld>
            <a:endParaRPr lang="en-US"/>
          </a:p>
        </p:txBody>
      </p:sp>
    </p:spTree>
    <p:extLst>
      <p:ext uri="{BB962C8B-B14F-4D97-AF65-F5344CB8AC3E}">
        <p14:creationId xmlns:p14="http://schemas.microsoft.com/office/powerpoint/2010/main" val="161511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fact is that </a:t>
            </a:r>
            <a:r>
              <a:rPr lang="en-US" baseline="0" dirty="0" err="1" smtClean="0"/>
              <a:t>Kmeans</a:t>
            </a:r>
            <a:r>
              <a:rPr lang="en-US" baseline="0" dirty="0" smtClean="0"/>
              <a:t> only converges to a local minimum, with different initialization, it may produce different clustering results. Sometimes the result can be rather bad. Here is an example. If we look into it and try to figure out this happened. Two reasons can be found: first very obviously the initialization is very unusual: the four cluster centers are initialized within only two of the clusters. Another reason, which is more fundamental to the problem, is that the clusters are far apart from it: this make the optimization more sensitive to initialization and prone to local minimum.</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26</a:t>
            </a:fld>
            <a:endParaRPr lang="en-US"/>
          </a:p>
        </p:txBody>
      </p:sp>
    </p:spTree>
    <p:extLst>
      <p:ext uri="{BB962C8B-B14F-4D97-AF65-F5344CB8AC3E}">
        <p14:creationId xmlns:p14="http://schemas.microsoft.com/office/powerpoint/2010/main" val="326856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 to</a:t>
            </a:r>
            <a:r>
              <a:rPr lang="en-US" baseline="0" dirty="0" smtClean="0"/>
              <a:t> notice is that </a:t>
            </a:r>
            <a:r>
              <a:rPr lang="en-US" baseline="0" dirty="0" err="1" smtClean="0"/>
              <a:t>Kmeans’s</a:t>
            </a:r>
            <a:r>
              <a:rPr lang="en-US" baseline="0" dirty="0" smtClean="0"/>
              <a:t> distance metric favors spherical </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27</a:t>
            </a:fld>
            <a:endParaRPr lang="en-US"/>
          </a:p>
        </p:txBody>
      </p:sp>
    </p:spTree>
    <p:extLst>
      <p:ext uri="{BB962C8B-B14F-4D97-AF65-F5344CB8AC3E}">
        <p14:creationId xmlns:p14="http://schemas.microsoft.com/office/powerpoint/2010/main" val="340973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simplest model for high dimensional data is Multivariate Gaussian. The formula looks a bit scary but it’s just an extension of normal distribution to higher dimension. In fact we showed by translation and rotation, the above formula becomes multiplication of normal distribution. This is a very neat property, meaning that by choosing the coordinate system properly, we can model high dimensional data by looking at each dimension separately!</a:t>
            </a:r>
          </a:p>
          <a:p>
            <a:endParaRPr lang="en-US" baseline="0" dirty="0" smtClean="0"/>
          </a:p>
          <a:p>
            <a:r>
              <a:rPr lang="en-US" baseline="0" dirty="0" smtClean="0"/>
              <a:t>The model has two parameters, mean and covariance. Now suppose we’ve got a high dimensional dataset and we want to build a multivariate Gaussian model for it. How do we estimate model parameters \mu and \Sigma? MLE.</a:t>
            </a:r>
          </a:p>
        </p:txBody>
      </p:sp>
      <p:sp>
        <p:nvSpPr>
          <p:cNvPr id="4" name="Slide Number Placeholder 3"/>
          <p:cNvSpPr>
            <a:spLocks noGrp="1"/>
          </p:cNvSpPr>
          <p:nvPr>
            <p:ph type="sldNum" sz="quarter" idx="10"/>
          </p:nvPr>
        </p:nvSpPr>
        <p:spPr/>
        <p:txBody>
          <a:bodyPr/>
          <a:lstStyle/>
          <a:p>
            <a:fld id="{AD03C789-5502-4F22-948D-878664480729}" type="slidenum">
              <a:rPr lang="en-US" smtClean="0"/>
              <a:t>2</a:t>
            </a:fld>
            <a:endParaRPr lang="en-US"/>
          </a:p>
        </p:txBody>
      </p:sp>
    </p:spTree>
    <p:extLst>
      <p:ext uri="{BB962C8B-B14F-4D97-AF65-F5344CB8AC3E}">
        <p14:creationId xmlns:p14="http://schemas.microsoft.com/office/powerpoint/2010/main" val="65138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we’ve finished the clustering chapter: we talked about</a:t>
            </a:r>
            <a:r>
              <a:rPr lang="en-US" baseline="0" dirty="0" smtClean="0"/>
              <a:t> clustering as…</a:t>
            </a:r>
          </a:p>
          <a:p>
            <a:r>
              <a:rPr lang="en-US" baseline="0" dirty="0" smtClean="0"/>
              <a:t>We then emphasized the reason that clustering is important and ever possible, is because we are so lucky living in a world full of clusters and patterns. All we need to do is to find out the clusters; And doing so is always of interest. Last we talked about two algorithms:</a:t>
            </a:r>
          </a:p>
          <a:p>
            <a:endParaRPr lang="en-US" baseline="0" dirty="0" smtClean="0"/>
          </a:p>
          <a:p>
            <a:r>
              <a:rPr lang="en-US" baseline="0" dirty="0" smtClean="0"/>
              <a:t>Any questions before we proceed?</a:t>
            </a:r>
          </a:p>
        </p:txBody>
      </p:sp>
      <p:sp>
        <p:nvSpPr>
          <p:cNvPr id="4" name="Slide Number Placeholder 3"/>
          <p:cNvSpPr>
            <a:spLocks noGrp="1"/>
          </p:cNvSpPr>
          <p:nvPr>
            <p:ph type="sldNum" sz="quarter" idx="10"/>
          </p:nvPr>
        </p:nvSpPr>
        <p:spPr/>
        <p:txBody>
          <a:bodyPr/>
          <a:lstStyle/>
          <a:p>
            <a:fld id="{AD03C789-5502-4F22-948D-878664480729}" type="slidenum">
              <a:rPr lang="en-US" smtClean="0"/>
              <a:t>29</a:t>
            </a:fld>
            <a:endParaRPr lang="en-US"/>
          </a:p>
        </p:txBody>
      </p:sp>
    </p:spTree>
    <p:extLst>
      <p:ext uri="{BB962C8B-B14F-4D97-AF65-F5344CB8AC3E}">
        <p14:creationId xmlns:p14="http://schemas.microsoft.com/office/powerpoint/2010/main" val="2558176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entering</a:t>
            </a:r>
            <a:r>
              <a:rPr lang="en-US" baseline="0" dirty="0" smtClean="0"/>
              <a:t> a new chapter called regression. This is another very exciting topic. </a:t>
            </a:r>
          </a:p>
          <a:p>
            <a:endParaRPr lang="en-US" baseline="0" dirty="0" smtClean="0"/>
          </a:p>
          <a:p>
            <a:r>
              <a:rPr lang="en-US" baseline="0" dirty="0" smtClean="0"/>
              <a:t>Regression is to find a model that fits your data, or in other words, explain your data with a model, preferably a simple model. It’s a very basic tool of data analysis and frequently used in scientific research and as you can imagine, in commercials. For example, there is an emerging industry called quantitative analysis, in which a major part of their work is to …</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30</a:t>
            </a:fld>
            <a:endParaRPr lang="en-US"/>
          </a:p>
        </p:txBody>
      </p:sp>
    </p:spTree>
    <p:extLst>
      <p:ext uri="{BB962C8B-B14F-4D97-AF65-F5344CB8AC3E}">
        <p14:creationId xmlns:p14="http://schemas.microsoft.com/office/powerpoint/2010/main" val="183810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predict stock price.</a:t>
            </a:r>
            <a:r>
              <a:rPr lang="en-US" baseline="0" dirty="0" smtClean="0"/>
              <a:t> Suppose we have historical data of a stock’s price and we want to predict what’s the most likely price next. In this example, one could use a line to fit the data and predict the price to go up. Or one might fit the data with a 2</a:t>
            </a:r>
            <a:r>
              <a:rPr lang="en-US" baseline="30000" dirty="0" smtClean="0"/>
              <a:t>nd</a:t>
            </a:r>
            <a:r>
              <a:rPr lang="en-US" baseline="0" dirty="0" smtClean="0"/>
              <a:t> order polynomial and predict the price to go down. </a:t>
            </a:r>
          </a:p>
          <a:p>
            <a:endParaRPr lang="en-US" baseline="0" dirty="0" smtClean="0"/>
          </a:p>
          <a:p>
            <a:r>
              <a:rPr lang="en-US" baseline="0" dirty="0" smtClean="0"/>
              <a:t>Two things you might observe in this example: A, the model never perfectly fit the data; B, different models can lead to quite different predictions.</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31</a:t>
            </a:fld>
            <a:endParaRPr lang="en-US"/>
          </a:p>
        </p:txBody>
      </p:sp>
    </p:spTree>
    <p:extLst>
      <p:ext uri="{BB962C8B-B14F-4D97-AF65-F5344CB8AC3E}">
        <p14:creationId xmlns:p14="http://schemas.microsoft.com/office/powerpoint/2010/main" val="296760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is to fill in missing data in images,</a:t>
            </a:r>
            <a:r>
              <a:rPr lang="en-US" baseline="0" dirty="0" smtClean="0"/>
              <a:t> which is also called inpainting. A very typical example is to restore old photos corrupted by scratches or text. Because the missing regions are thin strips, one can fairly robustly fill in the missing values by looking at nearby pixels.</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32</a:t>
            </a:fld>
            <a:endParaRPr lang="en-US"/>
          </a:p>
        </p:txBody>
      </p:sp>
    </p:spTree>
    <p:extLst>
      <p:ext uri="{BB962C8B-B14F-4D97-AF65-F5344CB8AC3E}">
        <p14:creationId xmlns:p14="http://schemas.microsoft.com/office/powerpoint/2010/main" val="380205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example is to discover</a:t>
            </a:r>
            <a:r>
              <a:rPr lang="en-US" baseline="0" dirty="0" smtClean="0"/>
              <a:t> relationship hidden in data. Here is an example in the text book. A company produces a medical device that sits inside human body and releases Hormones. There are three production lots A, B, and C that make the device. On the left is a table displaying the amount of hormones by …; on the right is a table display the corresponding time in service for the devices. The numbering 1 – 9 in both tables do not have any particular meaning. </a:t>
            </a:r>
          </a:p>
          <a:p>
            <a:endParaRPr lang="en-US" baseline="0" dirty="0" smtClean="0"/>
          </a:p>
          <a:p>
            <a:r>
              <a:rPr lang="en-US" baseline="0" dirty="0" smtClean="0"/>
              <a:t>Now we want to find out is there any pattern in the data. If so, what is it?</a:t>
            </a:r>
          </a:p>
        </p:txBody>
      </p:sp>
      <p:sp>
        <p:nvSpPr>
          <p:cNvPr id="4" name="Slide Number Placeholder 3"/>
          <p:cNvSpPr>
            <a:spLocks noGrp="1"/>
          </p:cNvSpPr>
          <p:nvPr>
            <p:ph type="sldNum" sz="quarter" idx="10"/>
          </p:nvPr>
        </p:nvSpPr>
        <p:spPr/>
        <p:txBody>
          <a:bodyPr/>
          <a:lstStyle/>
          <a:p>
            <a:fld id="{AD03C789-5502-4F22-948D-878664480729}" type="slidenum">
              <a:rPr lang="en-US" smtClean="0"/>
              <a:t>33</a:t>
            </a:fld>
            <a:endParaRPr lang="en-US"/>
          </a:p>
        </p:txBody>
      </p:sp>
    </p:spTree>
    <p:extLst>
      <p:ext uri="{BB962C8B-B14F-4D97-AF65-F5344CB8AC3E}">
        <p14:creationId xmlns:p14="http://schemas.microsoft.com/office/powerpoint/2010/main" val="264839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if we plot the data out, it is fairly clear that as time in service goes up, amount of hormones consistently goes down. </a:t>
            </a:r>
          </a:p>
          <a:p>
            <a:endParaRPr lang="en-US" baseline="0" dirty="0" smtClean="0"/>
          </a:p>
          <a:p>
            <a:r>
              <a:rPr lang="en-US" baseline="0" dirty="0" smtClean="0"/>
              <a:t>A simple model to explain this trend is a line. Intuitively, we want to find a line to pass through the data points and be close to them as much as possible, as the red line in the figure. This is called linear regression.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34</a:t>
            </a:fld>
            <a:endParaRPr lang="en-US"/>
          </a:p>
        </p:txBody>
      </p:sp>
    </p:spTree>
    <p:extLst>
      <p:ext uri="{BB962C8B-B14F-4D97-AF65-F5344CB8AC3E}">
        <p14:creationId xmlns:p14="http://schemas.microsoft.com/office/powerpoint/2010/main" val="104406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of linear regression is to take</a:t>
            </a:r>
            <a:r>
              <a:rPr lang="en-US" baseline="0" dirty="0" smtClean="0"/>
              <a:t> a set of points and estimate a line. The input data is in the format of x-y pairs: x is a feature vector, and y is a number. For example, y could be house price and x could be a vector of features including size, …</a:t>
            </a:r>
          </a:p>
          <a:p>
            <a:endParaRPr lang="en-US" baseline="0" dirty="0" smtClean="0"/>
          </a:p>
          <a:p>
            <a:r>
              <a:rPr lang="en-US" baseline="0" dirty="0" smtClean="0"/>
              <a:t>The linear model assumes that the value of y can be expressed as a linear combination of the feature vector x. x is called the explanatory variable, y is the dependent variable, \beta is the parameter of the linear model.</a:t>
            </a:r>
          </a:p>
          <a:p>
            <a:endParaRPr lang="en-US" baseline="0" dirty="0" smtClean="0"/>
          </a:p>
          <a:p>
            <a:r>
              <a:rPr lang="en-US" baseline="0" dirty="0" smtClean="0"/>
              <a:t>Because x and y are measurements of physical things, it must come with noise, \xi is here to take account all sorts of error that could have occurred in measurement. It is modeled by a zero-mean normal distribution, meaning that y is unlikely to deviate too much from the line. One question here: why do we model \xi by a normal distribution?  A lot of random effects add up to a normal distribution.</a:t>
            </a:r>
          </a:p>
          <a:p>
            <a:endParaRPr lang="en-US" baseline="0" dirty="0" smtClean="0"/>
          </a:p>
          <a:p>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35</a:t>
            </a:fld>
            <a:endParaRPr lang="en-US"/>
          </a:p>
        </p:txBody>
      </p:sp>
    </p:spTree>
    <p:extLst>
      <p:ext uri="{BB962C8B-B14F-4D97-AF65-F5344CB8AC3E}">
        <p14:creationId xmlns:p14="http://schemas.microsoft.com/office/powerpoint/2010/main" val="361633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have a set of data points,</a:t>
            </a:r>
            <a:r>
              <a:rPr lang="en-US" baseline="0" dirty="0" smtClean="0"/>
              <a:t> a linear model with Gaussian noise that explains the data. How do we estimate the parameter \beta of the model?</a:t>
            </a:r>
          </a:p>
          <a:p>
            <a:endParaRPr lang="en-US" baseline="0" dirty="0" smtClean="0"/>
          </a:p>
          <a:p>
            <a:r>
              <a:rPr lang="en-US" baseline="0" dirty="0" smtClean="0"/>
              <a:t>Likelihood function P(X|\beta)</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36</a:t>
            </a:fld>
            <a:endParaRPr lang="en-US"/>
          </a:p>
        </p:txBody>
      </p:sp>
    </p:spTree>
    <p:extLst>
      <p:ext uri="{BB962C8B-B14F-4D97-AF65-F5344CB8AC3E}">
        <p14:creationId xmlns:p14="http://schemas.microsoft.com/office/powerpoint/2010/main" val="198481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a:t>
            </a:r>
            <a:r>
              <a:rPr lang="en-US" baseline="0" dirty="0" smtClean="0"/>
              <a:t> of A is higher than observation: A is different from B and C</a:t>
            </a:r>
          </a:p>
          <a:p>
            <a:endParaRPr lang="en-US" baseline="0" dirty="0" smtClean="0"/>
          </a:p>
          <a:p>
            <a:r>
              <a:rPr lang="en-US" baseline="0" dirty="0" smtClean="0"/>
              <a:t>Residual has zero mean; also appears de-correlated from the explanatory variable (time in service)</a:t>
            </a:r>
          </a:p>
        </p:txBody>
      </p:sp>
      <p:sp>
        <p:nvSpPr>
          <p:cNvPr id="4" name="Slide Number Placeholder 3"/>
          <p:cNvSpPr>
            <a:spLocks noGrp="1"/>
          </p:cNvSpPr>
          <p:nvPr>
            <p:ph type="sldNum" sz="quarter" idx="10"/>
          </p:nvPr>
        </p:nvSpPr>
        <p:spPr/>
        <p:txBody>
          <a:bodyPr/>
          <a:lstStyle/>
          <a:p>
            <a:fld id="{AD03C789-5502-4F22-948D-878664480729}" type="slidenum">
              <a:rPr lang="en-US" smtClean="0"/>
              <a:t>40</a:t>
            </a:fld>
            <a:endParaRPr lang="en-US"/>
          </a:p>
        </p:txBody>
      </p:sp>
    </p:spTree>
    <p:extLst>
      <p:ext uri="{BB962C8B-B14F-4D97-AF65-F5344CB8AC3E}">
        <p14:creationId xmlns:p14="http://schemas.microsoft.com/office/powerpoint/2010/main" val="2230172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47</a:t>
            </a:fld>
            <a:endParaRPr lang="en-US"/>
          </a:p>
        </p:txBody>
      </p:sp>
    </p:spTree>
    <p:extLst>
      <p:ext uri="{BB962C8B-B14F-4D97-AF65-F5344CB8AC3E}">
        <p14:creationId xmlns:p14="http://schemas.microsoft.com/office/powerpoint/2010/main" val="116990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we need to be cautious on this. When we do the MLE we are assuming the dataset is in a single blob; but if it is not, like the one in the right figure, we would want to build a Gaussian model for each data blob.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requires us to separate the dataset into different groups and process each individually. The process of separating a dataset into different groups is called clustering.</a:t>
            </a:r>
          </a:p>
        </p:txBody>
      </p:sp>
      <p:sp>
        <p:nvSpPr>
          <p:cNvPr id="4" name="Slide Number Placeholder 3"/>
          <p:cNvSpPr>
            <a:spLocks noGrp="1"/>
          </p:cNvSpPr>
          <p:nvPr>
            <p:ph type="sldNum" sz="quarter" idx="10"/>
          </p:nvPr>
        </p:nvSpPr>
        <p:spPr/>
        <p:txBody>
          <a:bodyPr/>
          <a:lstStyle/>
          <a:p>
            <a:fld id="{AD03C789-5502-4F22-948D-878664480729}" type="slidenum">
              <a:rPr lang="en-US" smtClean="0"/>
              <a:t>3</a:t>
            </a:fld>
            <a:endParaRPr lang="en-US"/>
          </a:p>
        </p:txBody>
      </p:sp>
    </p:spTree>
    <p:extLst>
      <p:ext uri="{BB962C8B-B14F-4D97-AF65-F5344CB8AC3E}">
        <p14:creationId xmlns:p14="http://schemas.microsoft.com/office/powerpoint/2010/main" val="65138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today’s we</a:t>
            </a:r>
            <a:r>
              <a:rPr lang="en-US" baseline="0" dirty="0" smtClean="0"/>
              <a:t> are going to talk about clustering. Clustering is a very important topic and it’s a huge topic that could take a whole semester. Today we are only going to touch a small part of it, but the most important part. The content is also going to be much easier than previous lectures.</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4</a:t>
            </a:fld>
            <a:endParaRPr lang="en-US"/>
          </a:p>
        </p:txBody>
      </p:sp>
    </p:spTree>
    <p:extLst>
      <p:ext uri="{BB962C8B-B14F-4D97-AF65-F5344CB8AC3E}">
        <p14:creationId xmlns:p14="http://schemas.microsoft.com/office/powerpoint/2010/main" val="18381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layman’s language it’s just grouping. It’s one of the fundamental part of signal processing and we do it every moment. E.g., when you see a scene, your brain first group similar parts of a scene together. From the segmented regions your brain can further recognize higher-level objects and their spatial relationship. But all of these happen so quickly that you don’t realize it’s ever happening.</a:t>
            </a:r>
          </a:p>
          <a:p>
            <a:endParaRPr lang="en-US" baseline="0" dirty="0" smtClean="0"/>
          </a:p>
          <a:p>
            <a:r>
              <a:rPr lang="en-US" baseline="0" dirty="0" smtClean="0"/>
              <a:t>In machine learning, clustering is also called unsupervised classification, in contrary to supervised classification. In supervised classification, we have labeled data to train a model; In clustering, there is no labeled data for supervision. We try to predict labels of data based on their internal structure. In principle, we assign the same label to data points that are close to each other.</a:t>
            </a:r>
          </a:p>
          <a:p>
            <a:endParaRPr lang="en-US" baseline="0" dirty="0" smtClean="0"/>
          </a:p>
          <a:p>
            <a:r>
              <a:rPr lang="en-US" dirty="0" smtClean="0"/>
              <a:t>Before we move onto the algorithm part,</a:t>
            </a:r>
            <a:r>
              <a:rPr lang="en-US" baseline="0" dirty="0" smtClean="0"/>
              <a:t> it’s important to understand why.. why do we care about clustering, and ultimately, why does it ever exist in data.</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5</a:t>
            </a:fld>
            <a:endParaRPr lang="en-US"/>
          </a:p>
        </p:txBody>
      </p:sp>
    </p:spTree>
    <p:extLst>
      <p:ext uri="{BB962C8B-B14F-4D97-AF65-F5344CB8AC3E}">
        <p14:creationId xmlns:p14="http://schemas.microsoft.com/office/powerpoint/2010/main" val="117653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it relates to the very fundamental property about the universe we live. </a:t>
            </a:r>
          </a:p>
          <a:p>
            <a:r>
              <a:rPr lang="en-US" baseline="0" dirty="0" smtClean="0"/>
              <a:t>It’s a universe full of clusters, from the splendid form of galaxy systems to the layout of atoms; in the middle we see thousands of people are coordinated to form a giant figure of a lady. </a:t>
            </a:r>
          </a:p>
          <a:p>
            <a:r>
              <a:rPr lang="en-US" baseline="0" dirty="0" smtClean="0"/>
              <a:t>What a wonderful world, don’t take it for granted. </a:t>
            </a:r>
          </a:p>
          <a:p>
            <a:r>
              <a:rPr lang="en-US" baseline="0" dirty="0" smtClean="0"/>
              <a:t>Because the world is not a chaos, the data we receive will contain all sorts of clusters. All we need to do is to discover them and then try to make sense out of it.</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6</a:t>
            </a:fld>
            <a:endParaRPr lang="en-US"/>
          </a:p>
        </p:txBody>
      </p:sp>
    </p:spTree>
    <p:extLst>
      <p:ext uri="{BB962C8B-B14F-4D97-AF65-F5344CB8AC3E}">
        <p14:creationId xmlns:p14="http://schemas.microsoft.com/office/powerpoint/2010/main" val="65618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introduce two clustering methods:</a:t>
            </a:r>
            <a:r>
              <a:rPr lang="en-US" baseline="0" dirty="0" smtClean="0"/>
              <a:t> agglomerative/divisive clustering, and K-means.</a:t>
            </a:r>
          </a:p>
        </p:txBody>
      </p:sp>
      <p:sp>
        <p:nvSpPr>
          <p:cNvPr id="4" name="Slide Number Placeholder 3"/>
          <p:cNvSpPr>
            <a:spLocks noGrp="1"/>
          </p:cNvSpPr>
          <p:nvPr>
            <p:ph type="sldNum" sz="quarter" idx="10"/>
          </p:nvPr>
        </p:nvSpPr>
        <p:spPr/>
        <p:txBody>
          <a:bodyPr/>
          <a:lstStyle/>
          <a:p>
            <a:fld id="{AD03C789-5502-4F22-948D-878664480729}" type="slidenum">
              <a:rPr lang="en-US" smtClean="0"/>
              <a:t>7</a:t>
            </a:fld>
            <a:endParaRPr lang="en-US"/>
          </a:p>
        </p:txBody>
      </p:sp>
    </p:spTree>
    <p:extLst>
      <p:ext uri="{BB962C8B-B14F-4D97-AF65-F5344CB8AC3E}">
        <p14:creationId xmlns:p14="http://schemas.microsoft.com/office/powerpoint/2010/main" val="262461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Agglomerative and divisive clustering are a pair of two closely related method</a:t>
            </a:r>
            <a:r>
              <a:rPr lang="en-US" baseline="0" dirty="0" smtClean="0"/>
              <a:t> that both produce a hierarchical clustering structure that we call hierarchical cluster tree.</a:t>
            </a:r>
          </a:p>
          <a:p>
            <a:endParaRPr lang="en-US" baseline="0" dirty="0" smtClean="0"/>
          </a:p>
          <a:p>
            <a:r>
              <a:rPr lang="en-US" baseline="0" dirty="0" smtClean="0"/>
              <a:t>The difference is that agglomerative clustering builds the tree in a bottom-up manner; divisive clustering take the opposite direction, it builds the tree in a top-down manner.</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8</a:t>
            </a:fld>
            <a:endParaRPr lang="en-US"/>
          </a:p>
        </p:txBody>
      </p:sp>
    </p:spTree>
    <p:extLst>
      <p:ext uri="{BB962C8B-B14F-4D97-AF65-F5344CB8AC3E}">
        <p14:creationId xmlns:p14="http://schemas.microsoft.com/office/powerpoint/2010/main" val="262461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looks like very simple algorithms, but such</a:t>
            </a:r>
            <a:r>
              <a:rPr lang="en-US" baseline="0" dirty="0" smtClean="0"/>
              <a:t> bottom-up and top-down procedure are very powerful in constructing a hierarchical structure.</a:t>
            </a:r>
            <a:endParaRPr lang="en-US" dirty="0"/>
          </a:p>
        </p:txBody>
      </p:sp>
      <p:sp>
        <p:nvSpPr>
          <p:cNvPr id="4" name="Slide Number Placeholder 3"/>
          <p:cNvSpPr>
            <a:spLocks noGrp="1"/>
          </p:cNvSpPr>
          <p:nvPr>
            <p:ph type="sldNum" sz="quarter" idx="10"/>
          </p:nvPr>
        </p:nvSpPr>
        <p:spPr/>
        <p:txBody>
          <a:bodyPr/>
          <a:lstStyle/>
          <a:p>
            <a:fld id="{AD03C789-5502-4F22-948D-878664480729}" type="slidenum">
              <a:rPr lang="en-US" smtClean="0"/>
              <a:t>9</a:t>
            </a:fld>
            <a:endParaRPr lang="en-US"/>
          </a:p>
        </p:txBody>
      </p:sp>
    </p:spTree>
    <p:extLst>
      <p:ext uri="{BB962C8B-B14F-4D97-AF65-F5344CB8AC3E}">
        <p14:creationId xmlns:p14="http://schemas.microsoft.com/office/powerpoint/2010/main" val="44987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tlab/do_agglomerative.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matlab/do_Kmeans.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0.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openclassroom.stanford.edu/MainFolder/VideoPage.php?course=MachineLearning&amp;video=02.5-LinearRegressionI-GradientDescentForLinearRegression&amp;speed=100"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hyperlink" Target="matlab/do_regression.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0.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Recap</a:t>
            </a:r>
            <a:endParaRPr 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19200"/>
                <a:ext cx="8229600" cy="4906963"/>
              </a:xfrm>
            </p:spPr>
            <p:txBody>
              <a:bodyPr/>
              <a:lstStyle/>
              <a:p>
                <a:r>
                  <a:rPr lang="en-US" dirty="0" smtClean="0">
                    <a:latin typeface="Arial" panose="020B0604020202020204" pitchFamily="34" charset="0"/>
                    <a:cs typeface="Arial" panose="020B0604020202020204" pitchFamily="34" charset="0"/>
                  </a:rPr>
                  <a:t>Curse of dimension</a:t>
                </a:r>
              </a:p>
              <a:p>
                <a:pPr lvl="1"/>
                <a:r>
                  <a:rPr lang="en-US" sz="2400" dirty="0" smtClean="0">
                    <a:latin typeface="Arial" panose="020B0604020202020204" pitchFamily="34" charset="0"/>
                    <a:cs typeface="Arial" panose="020B0604020202020204" pitchFamily="34" charset="0"/>
                  </a:rPr>
                  <a:t>Data tends to fall into the “rind” of space</a:t>
                </a:r>
              </a:p>
              <a:p>
                <a:pPr marL="457200" lvl="1" indent="0">
                  <a:buNone/>
                </a:pPr>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  </a:t>
                </a:r>
                <a14:m>
                  <m:oMath xmlns:m="http://schemas.openxmlformats.org/officeDocument/2006/math">
                    <m:r>
                      <a:rPr lang="en-US" sz="2400" b="0" i="0" smtClean="0">
                        <a:latin typeface="Cambria Math"/>
                        <a:cs typeface="Arial" panose="020B0604020202020204" pitchFamily="34" charset="0"/>
                      </a:rPr>
                      <m:t> </m:t>
                    </m:r>
                    <m:r>
                      <m:rPr>
                        <m:sty m:val="p"/>
                      </m:rPr>
                      <a:rPr lang="en-US" sz="2400" b="0" i="0" smtClean="0">
                        <a:latin typeface="Cambria Math"/>
                        <a:cs typeface="Arial" panose="020B0604020202020204" pitchFamily="34" charset="0"/>
                      </a:rPr>
                      <m:t>d</m:t>
                    </m:r>
                    <m:r>
                      <a:rPr lang="en-US" sz="2400" b="0" i="0" smtClean="0">
                        <a:latin typeface="Cambria Math"/>
                        <a:cs typeface="Arial" panose="020B0604020202020204" pitchFamily="34" charset="0"/>
                      </a:rPr>
                      <m:t>→</m:t>
                    </m:r>
                    <m:r>
                      <a:rPr lang="en-US" sz="2400" b="0" i="1" smtClean="0">
                        <a:latin typeface="Cambria Math"/>
                        <a:ea typeface="Cambria Math"/>
                        <a:cs typeface="Arial" panose="020B0604020202020204" pitchFamily="34" charset="0"/>
                      </a:rPr>
                      <m:t>∞</m:t>
                    </m:r>
                    <m:r>
                      <a:rPr lang="en-US" sz="2400" b="0" i="0" smtClean="0">
                        <a:latin typeface="Cambria Math"/>
                        <a:ea typeface="Cambria Math"/>
                        <a:cs typeface="Arial" panose="020B0604020202020204" pitchFamily="34" charset="0"/>
                      </a:rPr>
                      <m:t>, </m:t>
                    </m:r>
                    <m:r>
                      <a:rPr lang="en-US" sz="2400" b="0" i="0" smtClean="0">
                        <a:latin typeface="Cambria Math"/>
                        <a:cs typeface="Arial" panose="020B0604020202020204" pitchFamily="34" charset="0"/>
                      </a:rPr>
                      <m:t> </m:t>
                    </m:r>
                    <m:r>
                      <a:rPr lang="en-US" sz="2400" b="0" i="1" smtClean="0">
                        <a:latin typeface="Cambria Math"/>
                        <a:cs typeface="Arial" panose="020B0604020202020204" pitchFamily="34" charset="0"/>
                      </a:rPr>
                      <m:t>𝑃</m:t>
                    </m:r>
                    <m:d>
                      <m:dPr>
                        <m:ctrlPr>
                          <a:rPr lang="en-US" sz="2400" b="0" i="1" smtClean="0">
                            <a:latin typeface="Cambria Math"/>
                            <a:cs typeface="Arial" panose="020B0604020202020204" pitchFamily="34" charset="0"/>
                          </a:rPr>
                        </m:ctrlPr>
                      </m:dPr>
                      <m:e>
                        <m:d>
                          <m:dPr>
                            <m:begChr m:val="{"/>
                            <m:endChr m:val="}"/>
                            <m:ctrlPr>
                              <a:rPr lang="en-US" sz="2400" b="0" i="1" smtClean="0">
                                <a:latin typeface="Cambria Math"/>
                                <a:cs typeface="Arial" panose="020B0604020202020204" pitchFamily="34" charset="0"/>
                              </a:rPr>
                            </m:ctrlPr>
                          </m:dPr>
                          <m:e>
                            <m:r>
                              <a:rPr lang="en-US" sz="2400" b="0" i="1" smtClean="0">
                                <a:latin typeface="Cambria Math"/>
                                <a:cs typeface="Arial" panose="020B0604020202020204" pitchFamily="34" charset="0"/>
                              </a:rPr>
                              <m:t>𝑥</m:t>
                            </m:r>
                            <m:r>
                              <a:rPr lang="en-US" sz="2400" b="0" i="1" smtClean="0">
                                <a:latin typeface="Cambria Math"/>
                                <a:cs typeface="Arial" panose="020B0604020202020204" pitchFamily="34" charset="0"/>
                              </a:rPr>
                              <m:t>∈"</m:t>
                            </m:r>
                            <m:r>
                              <a:rPr lang="en-US" sz="2400" b="0" i="1" smtClean="0">
                                <a:latin typeface="Cambria Math"/>
                                <a:cs typeface="Arial" panose="020B0604020202020204" pitchFamily="34" charset="0"/>
                              </a:rPr>
                              <m:t>𝑟𝑖𝑛𝑑</m:t>
                            </m:r>
                            <m:r>
                              <a:rPr lang="en-US" sz="2400" b="0" i="1" smtClean="0">
                                <a:latin typeface="Cambria Math"/>
                                <a:cs typeface="Arial" panose="020B0604020202020204" pitchFamily="34" charset="0"/>
                              </a:rPr>
                              <m:t>"</m:t>
                            </m:r>
                          </m:e>
                        </m:d>
                      </m:e>
                    </m:d>
                    <m:r>
                      <a:rPr lang="en-US" sz="2400" b="0" i="1" smtClean="0">
                        <a:latin typeface="Cambria Math"/>
                        <a:cs typeface="Arial" panose="020B0604020202020204" pitchFamily="34" charset="0"/>
                      </a:rPr>
                      <m:t>→1 </m:t>
                    </m:r>
                  </m:oMath>
                </a14:m>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Variance gets larger </a:t>
                </a:r>
                <a:r>
                  <a:rPr lang="en-US" sz="2000" dirty="0" smtClean="0">
                    <a:latin typeface="Arial" panose="020B0604020202020204" pitchFamily="34" charset="0"/>
                    <a:cs typeface="Arial" panose="020B0604020202020204" pitchFamily="34" charset="0"/>
                  </a:rPr>
                  <a:t>(uniform cube)</a:t>
                </a:r>
                <a:r>
                  <a:rPr lang="en-US" sz="2400" dirty="0" smtClean="0">
                    <a:latin typeface="Arial" panose="020B0604020202020204" pitchFamily="34" charset="0"/>
                    <a:cs typeface="Arial" panose="020B0604020202020204" pitchFamily="34" charset="0"/>
                  </a:rPr>
                  <a:t>:</a:t>
                </a:r>
              </a:p>
              <a:p>
                <a:pPr marL="457200" lvl="1" indent="0">
                  <a:buNone/>
                </a:pPr>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   </a:t>
                </a:r>
                <a14:m>
                  <m:oMath xmlns:m="http://schemas.openxmlformats.org/officeDocument/2006/math">
                    <m:r>
                      <a:rPr lang="en-US" sz="2000" b="0" i="1" smtClean="0">
                        <a:latin typeface="Cambria Math"/>
                        <a:cs typeface="Arial" panose="020B0604020202020204" pitchFamily="34" charset="0"/>
                      </a:rPr>
                      <m:t>𝐸</m:t>
                    </m:r>
                    <m:r>
                      <a:rPr lang="en-US" sz="2000" b="0" i="1" smtClean="0">
                        <a:latin typeface="Cambria Math"/>
                        <a:cs typeface="Arial" panose="020B0604020202020204" pitchFamily="34" charset="0"/>
                      </a:rPr>
                      <m:t>[</m:t>
                    </m:r>
                    <m:sSup>
                      <m:sSupPr>
                        <m:ctrlPr>
                          <a:rPr lang="en-US" sz="2000" b="0" i="1" smtClean="0">
                            <a:latin typeface="Cambria Math"/>
                            <a:cs typeface="Arial" panose="020B0604020202020204" pitchFamily="34" charset="0"/>
                          </a:rPr>
                        </m:ctrlPr>
                      </m:sSupPr>
                      <m:e>
                        <m:r>
                          <a:rPr lang="en-US" sz="2000" b="0" i="1" smtClean="0">
                            <a:latin typeface="Cambria Math"/>
                            <a:cs typeface="Arial" panose="020B0604020202020204" pitchFamily="34" charset="0"/>
                          </a:rPr>
                          <m:t>𝑥</m:t>
                        </m:r>
                      </m:e>
                      <m:sup>
                        <m:r>
                          <a:rPr lang="en-US" sz="2000" b="0" i="1" smtClean="0">
                            <a:latin typeface="Cambria Math"/>
                            <a:cs typeface="Arial" panose="020B0604020202020204" pitchFamily="34" charset="0"/>
                          </a:rPr>
                          <m:t>𝑡</m:t>
                        </m:r>
                      </m:sup>
                    </m:sSup>
                    <m:r>
                      <a:rPr lang="en-US" sz="2000" b="0" i="1" smtClean="0">
                        <a:latin typeface="Cambria Math"/>
                        <a:cs typeface="Arial" panose="020B0604020202020204" pitchFamily="34" charset="0"/>
                      </a:rPr>
                      <m:t>𝑥</m:t>
                    </m:r>
                    <m:r>
                      <a:rPr lang="en-US" sz="2000" b="0" i="1" smtClean="0">
                        <a:latin typeface="Cambria Math"/>
                        <a:cs typeface="Arial" panose="020B0604020202020204" pitchFamily="34" charset="0"/>
                      </a:rPr>
                      <m:t>]= </m:t>
                    </m:r>
                    <m:f>
                      <m:fPr>
                        <m:ctrlPr>
                          <a:rPr lang="en-US" sz="2000" b="0" i="1" smtClean="0">
                            <a:latin typeface="Cambria Math"/>
                            <a:cs typeface="Arial" panose="020B0604020202020204" pitchFamily="34" charset="0"/>
                          </a:rPr>
                        </m:ctrlPr>
                      </m:fPr>
                      <m:num>
                        <m:r>
                          <a:rPr lang="en-US" sz="2000" b="0" i="1" smtClean="0">
                            <a:latin typeface="Cambria Math"/>
                            <a:cs typeface="Arial" panose="020B0604020202020204" pitchFamily="34" charset="0"/>
                          </a:rPr>
                          <m:t>𝑑</m:t>
                        </m:r>
                      </m:num>
                      <m:den>
                        <m:r>
                          <a:rPr lang="en-US" sz="2000" b="0" i="1" smtClean="0">
                            <a:latin typeface="Cambria Math"/>
                            <a:cs typeface="Arial" panose="020B0604020202020204" pitchFamily="34" charset="0"/>
                          </a:rPr>
                          <m:t>3</m:t>
                        </m:r>
                      </m:den>
                    </m:f>
                  </m:oMath>
                </a14:m>
                <a:endParaRPr lang="en-US" sz="20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Data falls further apart from each </a:t>
                </a:r>
                <a:r>
                  <a:rPr lang="en-US" sz="2400" dirty="0">
                    <a:latin typeface="Arial" panose="020B0604020202020204" pitchFamily="34" charset="0"/>
                    <a:cs typeface="Arial" panose="020B0604020202020204" pitchFamily="34" charset="0"/>
                  </a:rPr>
                  <a:t>other </a:t>
                </a:r>
                <a:r>
                  <a:rPr lang="en-US" sz="2000" dirty="0">
                    <a:latin typeface="Arial" panose="020B0604020202020204" pitchFamily="34" charset="0"/>
                    <a:cs typeface="Arial" panose="020B0604020202020204" pitchFamily="34" charset="0"/>
                  </a:rPr>
                  <a:t>(uniform cube</a:t>
                </a:r>
                <a:r>
                  <a:rPr lang="en-US" sz="20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457200" lvl="1" indent="0">
                  <a:buNone/>
                </a:pP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a:cs typeface="Arial" panose="020B0604020202020204" pitchFamily="34" charset="0"/>
                      </a:rPr>
                      <m:t>𝐸</m:t>
                    </m:r>
                    <m:d>
                      <m:dPr>
                        <m:begChr m:val="["/>
                        <m:endChr m:val="]"/>
                        <m:ctrlPr>
                          <a:rPr lang="en-US" sz="2400" b="0" i="1" smtClean="0">
                            <a:latin typeface="Cambria Math"/>
                            <a:cs typeface="Arial" panose="020B0604020202020204" pitchFamily="34" charset="0"/>
                          </a:rPr>
                        </m:ctrlPr>
                      </m:dPr>
                      <m:e>
                        <m:r>
                          <a:rPr lang="en-US" sz="2400" b="0" i="1" smtClean="0">
                            <a:latin typeface="Cambria Math"/>
                            <a:cs typeface="Arial" panose="020B0604020202020204" pitchFamily="34" charset="0"/>
                          </a:rPr>
                          <m:t>𝑑</m:t>
                        </m:r>
                        <m:sSup>
                          <m:sSupPr>
                            <m:ctrlPr>
                              <a:rPr lang="en-US" sz="2400" b="0" i="1" smtClean="0">
                                <a:latin typeface="Cambria Math"/>
                                <a:cs typeface="Arial" panose="020B0604020202020204" pitchFamily="34" charset="0"/>
                              </a:rPr>
                            </m:ctrlPr>
                          </m:sSupPr>
                          <m:e>
                            <m:d>
                              <m:dPr>
                                <m:ctrlPr>
                                  <a:rPr lang="en-US" sz="2400" b="0" i="1" smtClean="0">
                                    <a:latin typeface="Cambria Math"/>
                                    <a:cs typeface="Arial" panose="020B0604020202020204" pitchFamily="34" charset="0"/>
                                  </a:rPr>
                                </m:ctrlPr>
                              </m:dPr>
                              <m:e>
                                <m:r>
                                  <a:rPr lang="en-US" sz="2400" b="0" i="1" smtClean="0">
                                    <a:latin typeface="Cambria Math"/>
                                    <a:cs typeface="Arial" panose="020B0604020202020204" pitchFamily="34" charset="0"/>
                                  </a:rPr>
                                  <m:t>𝑢</m:t>
                                </m:r>
                                <m:r>
                                  <a:rPr lang="en-US" sz="2400" b="0" i="1" smtClean="0">
                                    <a:latin typeface="Cambria Math"/>
                                    <a:cs typeface="Arial" panose="020B0604020202020204" pitchFamily="34" charset="0"/>
                                  </a:rPr>
                                  <m:t>,</m:t>
                                </m:r>
                                <m:r>
                                  <a:rPr lang="en-US" sz="2400" b="0" i="1" smtClean="0">
                                    <a:latin typeface="Cambria Math"/>
                                    <a:cs typeface="Arial" panose="020B0604020202020204" pitchFamily="34" charset="0"/>
                                  </a:rPr>
                                  <m:t>𝑣</m:t>
                                </m:r>
                              </m:e>
                            </m:d>
                          </m:e>
                          <m:sup>
                            <m:r>
                              <a:rPr lang="en-US" sz="2400" b="0" i="1" smtClean="0">
                                <a:latin typeface="Cambria Math"/>
                                <a:cs typeface="Arial" panose="020B0604020202020204" pitchFamily="34" charset="0"/>
                              </a:rPr>
                              <m:t>2</m:t>
                            </m:r>
                          </m:sup>
                        </m:sSup>
                      </m:e>
                    </m:d>
                    <m:r>
                      <a:rPr lang="en-US" sz="2400" b="0" i="1" smtClean="0">
                        <a:latin typeface="Cambria Math"/>
                        <a:cs typeface="Arial" panose="020B0604020202020204" pitchFamily="34" charset="0"/>
                      </a:rPr>
                      <m:t>=2</m:t>
                    </m:r>
                    <m:f>
                      <m:fPr>
                        <m:ctrlPr>
                          <a:rPr lang="en-US" sz="2400" b="0" i="1" smtClean="0">
                            <a:latin typeface="Cambria Math"/>
                            <a:cs typeface="Arial" panose="020B0604020202020204" pitchFamily="34" charset="0"/>
                          </a:rPr>
                        </m:ctrlPr>
                      </m:fPr>
                      <m:num>
                        <m:r>
                          <a:rPr lang="en-US" sz="2400" b="0" i="1" smtClean="0">
                            <a:latin typeface="Cambria Math"/>
                            <a:cs typeface="Arial" panose="020B0604020202020204" pitchFamily="34" charset="0"/>
                          </a:rPr>
                          <m:t>𝑑</m:t>
                        </m:r>
                      </m:num>
                      <m:den>
                        <m:r>
                          <a:rPr lang="en-US" sz="2400" b="0" i="1" smtClean="0">
                            <a:latin typeface="Cambria Math"/>
                            <a:cs typeface="Arial" panose="020B0604020202020204" pitchFamily="34" charset="0"/>
                          </a:rPr>
                          <m:t>3</m:t>
                        </m:r>
                      </m:den>
                    </m:f>
                  </m:oMath>
                </a14:m>
                <a:endParaRPr lang="en-US" sz="2400"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Statistics becomes unreliable, difficult to build histograms, etc. </a:t>
                </a:r>
                <a:r>
                  <a:rPr lang="en-US" sz="2400" dirty="0" smtClean="0">
                    <a:latin typeface="Arial" panose="020B0604020202020204" pitchFamily="34" charset="0"/>
                    <a:cs typeface="Arial" panose="020B0604020202020204" pitchFamily="34" charset="0"/>
                    <a:sym typeface="Wingdings" panose="05000000000000000000" pitchFamily="2" charset="2"/>
                  </a:rPr>
                  <a:t> use simple models</a:t>
                </a:r>
                <a:endParaRPr lang="en-US" sz="2400"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3"/>
                <a:stretch>
                  <a:fillRect l="-1630" t="-1615"/>
                </a:stretch>
              </a:blipFill>
            </p:spPr>
            <p:txBody>
              <a:bodyPr/>
              <a:lstStyle/>
              <a:p>
                <a:r>
                  <a:rPr lang="en-US">
                    <a:noFill/>
                  </a:rPr>
                  <a:t> </a:t>
                </a:r>
              </a:p>
            </p:txBody>
          </p:sp>
        </mc:Fallback>
      </mc:AlternateContent>
    </p:spTree>
    <p:extLst>
      <p:ext uri="{BB962C8B-B14F-4D97-AF65-F5344CB8AC3E}">
        <p14:creationId xmlns:p14="http://schemas.microsoft.com/office/powerpoint/2010/main" val="3659875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anose="020B0604020202020204" pitchFamily="34" charset="0"/>
                <a:cs typeface="Arial" panose="020B0604020202020204" pitchFamily="34" charset="0"/>
              </a:rPr>
              <a:t>Agglomerative clustering: an example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200" dirty="0" smtClean="0">
                <a:latin typeface="Arial" panose="020B0604020202020204" pitchFamily="34" charset="0"/>
                <a:cs typeface="Arial" panose="020B0604020202020204" pitchFamily="34" charset="0"/>
              </a:rPr>
              <a:t>“merge clusters bottom up to form a hierarchical cluster tree”</a:t>
            </a:r>
          </a:p>
          <a:p>
            <a:endParaRPr lang="en-US" dirty="0">
              <a:latin typeface="Arial" panose="020B0604020202020204" pitchFamily="34" charset="0"/>
              <a:cs typeface="Arial" panose="020B0604020202020204" pitchFamily="34" charset="0"/>
            </a:endParaRPr>
          </a:p>
        </p:txBody>
      </p:sp>
      <p:pic>
        <p:nvPicPr>
          <p:cNvPr id="4" name="Picture 3" descr="J:\Xfer\northeastern\my_lectures\hier_animation\f\frames\hier_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2008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91398" y="5798974"/>
            <a:ext cx="4161204" cy="646331"/>
          </a:xfrm>
          <a:prstGeom prst="rect">
            <a:avLst/>
          </a:prstGeom>
          <a:noFill/>
        </p:spPr>
        <p:txBody>
          <a:bodyPr wrap="none" rtlCol="0">
            <a:spAutoFit/>
          </a:bodyPr>
          <a:lstStyle/>
          <a:p>
            <a:pPr algn="ctr"/>
            <a:r>
              <a:rPr lang="en-US" dirty="0" smtClean="0"/>
              <a:t>Animation from Georg Berber</a:t>
            </a:r>
          </a:p>
          <a:p>
            <a:pPr algn="ctr"/>
            <a:r>
              <a:rPr lang="en-US" dirty="0" smtClean="0"/>
              <a:t>www.mit.edu</a:t>
            </a:r>
            <a:r>
              <a:rPr lang="en-US" dirty="0"/>
              <a:t>/~</a:t>
            </a:r>
            <a:r>
              <a:rPr lang="en-US" b="1" dirty="0"/>
              <a:t>georg</a:t>
            </a:r>
            <a:r>
              <a:rPr lang="en-US" dirty="0"/>
              <a:t>/papers/lecture6.ppt</a:t>
            </a:r>
          </a:p>
        </p:txBody>
      </p:sp>
    </p:spTree>
    <p:extLst>
      <p:ext uri="{BB962C8B-B14F-4D97-AF65-F5344CB8AC3E}">
        <p14:creationId xmlns:p14="http://schemas.microsoft.com/office/powerpoint/2010/main" val="146612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Dendrogram</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145" y="1439491"/>
            <a:ext cx="5285908" cy="305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6400" y="4800600"/>
            <a:ext cx="6096000" cy="1374735"/>
          </a:xfrm>
          <a:prstGeom prst="rect">
            <a:avLst/>
          </a:prstGeom>
          <a:solidFill>
            <a:schemeClr val="accent5">
              <a:lumMod val="40000"/>
              <a:lumOff val="60000"/>
            </a:schemeClr>
          </a:solidFill>
          <a:ln w="0">
            <a:noFill/>
          </a:ln>
          <a:effectLst>
            <a:outerShdw blurRad="50800" dist="38100" dir="8100000" algn="tr"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dirty="0"/>
              <a:t>&gt;&gt; </a:t>
            </a:r>
            <a:r>
              <a:rPr lang="en-US" dirty="0" smtClean="0"/>
              <a:t>X = rand(6, 2); 	</a:t>
            </a:r>
            <a:r>
              <a:rPr lang="en-US" dirty="0" smtClean="0">
                <a:solidFill>
                  <a:srgbClr val="00B050"/>
                </a:solidFill>
              </a:rPr>
              <a:t>%create 6 points on a plane</a:t>
            </a:r>
            <a:endParaRPr lang="en-US" dirty="0">
              <a:solidFill>
                <a:srgbClr val="00B050"/>
              </a:solidFill>
            </a:endParaRPr>
          </a:p>
          <a:p>
            <a:pPr>
              <a:lnSpc>
                <a:spcPts val="2000"/>
              </a:lnSpc>
            </a:pPr>
            <a:endParaRPr lang="en-US" dirty="0" smtClean="0"/>
          </a:p>
          <a:p>
            <a:pPr>
              <a:lnSpc>
                <a:spcPts val="2000"/>
              </a:lnSpc>
            </a:pPr>
            <a:r>
              <a:rPr lang="en-US" dirty="0" smtClean="0"/>
              <a:t>&gt;&gt; Z = linkage(X);	</a:t>
            </a:r>
            <a:r>
              <a:rPr lang="en-US" dirty="0" smtClean="0">
                <a:solidFill>
                  <a:srgbClr val="00B050"/>
                </a:solidFill>
              </a:rPr>
              <a:t>%Z encodes a tree of hierarchical clusters</a:t>
            </a:r>
          </a:p>
          <a:p>
            <a:pPr>
              <a:lnSpc>
                <a:spcPts val="2000"/>
              </a:lnSpc>
            </a:pPr>
            <a:endParaRPr lang="en-US" dirty="0">
              <a:solidFill>
                <a:srgbClr val="00B050"/>
              </a:solidFill>
            </a:endParaRPr>
          </a:p>
          <a:p>
            <a:pPr>
              <a:lnSpc>
                <a:spcPts val="2000"/>
              </a:lnSpc>
            </a:pPr>
            <a:r>
              <a:rPr lang="en-US" dirty="0" smtClean="0"/>
              <a:t>&gt;&gt; dendrogram(Z);	</a:t>
            </a:r>
            <a:r>
              <a:rPr lang="en-US" dirty="0" smtClean="0">
                <a:solidFill>
                  <a:srgbClr val="00B050"/>
                </a:solidFill>
              </a:rPr>
              <a:t>%visualize Z as a </a:t>
            </a:r>
            <a:r>
              <a:rPr lang="en-US" dirty="0" err="1" smtClean="0">
                <a:solidFill>
                  <a:srgbClr val="00B050"/>
                </a:solidFill>
              </a:rPr>
              <a:t>dendrograph</a:t>
            </a:r>
            <a:endParaRPr lang="en-US" dirty="0"/>
          </a:p>
        </p:txBody>
      </p:sp>
      <p:sp>
        <p:nvSpPr>
          <p:cNvPr id="3" name="Rectangle 2"/>
          <p:cNvSpPr/>
          <p:nvPr/>
        </p:nvSpPr>
        <p:spPr>
          <a:xfrm>
            <a:off x="4724400" y="2362200"/>
            <a:ext cx="609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4640632" y="2026092"/>
            <a:ext cx="114646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Distance</a:t>
            </a:r>
            <a:endParaRPr lang="en-US" b="1" dirty="0">
              <a:latin typeface="Arial" panose="020B0604020202020204" pitchFamily="34" charset="0"/>
              <a:cs typeface="Arial" panose="020B0604020202020204" pitchFamily="34" charset="0"/>
            </a:endParaRPr>
          </a:p>
        </p:txBody>
      </p:sp>
      <p:grpSp>
        <p:nvGrpSpPr>
          <p:cNvPr id="7" name="Group 6"/>
          <p:cNvGrpSpPr/>
          <p:nvPr/>
        </p:nvGrpSpPr>
        <p:grpSpPr>
          <a:xfrm>
            <a:off x="4902134" y="3681364"/>
            <a:ext cx="1191753" cy="276999"/>
            <a:chOff x="5121352" y="4928365"/>
            <a:chExt cx="1191753" cy="276999"/>
          </a:xfrm>
        </p:grpSpPr>
        <p:cxnSp>
          <p:nvCxnSpPr>
            <p:cNvPr id="8" name="Straight Connector 7"/>
            <p:cNvCxnSpPr/>
            <p:nvPr/>
          </p:nvCxnSpPr>
          <p:spPr>
            <a:xfrm>
              <a:off x="5715000" y="5079406"/>
              <a:ext cx="598105"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121352" y="4928365"/>
                  <a:ext cx="6880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dirty="0" smtClean="0">
                            <a:latin typeface="Cambria Math"/>
                          </a:rPr>
                          <m:t>𝒅</m:t>
                        </m:r>
                        <m:r>
                          <a:rPr lang="en-US" sz="1200" b="1" i="1" dirty="0" smtClean="0">
                            <a:latin typeface="Cambria Math"/>
                          </a:rPr>
                          <m:t>(</m:t>
                        </m:r>
                        <m:r>
                          <a:rPr lang="en-US" sz="1200" b="1" i="1" dirty="0" smtClean="0">
                            <a:latin typeface="Cambria Math"/>
                          </a:rPr>
                          <m:t>𝟏</m:t>
                        </m:r>
                        <m:r>
                          <a:rPr lang="en-US" sz="1200" b="1" i="1" dirty="0" smtClean="0">
                            <a:latin typeface="Cambria Math"/>
                          </a:rPr>
                          <m:t>,</m:t>
                        </m:r>
                        <m:r>
                          <a:rPr lang="en-US" sz="1200" b="1" i="1" dirty="0" smtClean="0">
                            <a:latin typeface="Cambria Math"/>
                          </a:rPr>
                          <m:t>𝟐</m:t>
                        </m:r>
                        <m:r>
                          <a:rPr lang="en-US" sz="1200" b="1" i="1" dirty="0" smtClean="0">
                            <a:latin typeface="Cambria Math"/>
                          </a:rPr>
                          <m:t>)</m:t>
                        </m:r>
                      </m:oMath>
                    </m:oMathPara>
                  </a14:m>
                  <a:endParaRPr lang="en-US" sz="12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5121352" y="4928365"/>
                  <a:ext cx="688009" cy="276999"/>
                </a:xfrm>
                <a:prstGeom prst="rect">
                  <a:avLst/>
                </a:prstGeom>
                <a:blipFill rotWithShape="1">
                  <a:blip r:embed="rId4"/>
                  <a:stretch>
                    <a:fillRect b="-8889"/>
                  </a:stretch>
                </a:blipFill>
              </p:spPr>
              <p:txBody>
                <a:bodyPr/>
                <a:lstStyle/>
                <a:p>
                  <a:r>
                    <a:rPr lang="en-US">
                      <a:noFill/>
                    </a:rPr>
                    <a:t> </a:t>
                  </a:r>
                </a:p>
              </p:txBody>
            </p:sp>
          </mc:Fallback>
        </mc:AlternateContent>
      </p:grpSp>
    </p:spTree>
    <p:extLst>
      <p:ext uri="{BB962C8B-B14F-4D97-AF65-F5344CB8AC3E}">
        <p14:creationId xmlns:p14="http://schemas.microsoft.com/office/powerpoint/2010/main" val="24059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Distance measure</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p:spPr>
            <p:txBody>
              <a:bodyPr/>
              <a:lstStyle/>
              <a:p>
                <a:r>
                  <a:rPr lang="en-US" sz="2400" dirty="0">
                    <a:latin typeface="Arial" panose="020B0604020202020204" pitchFamily="34" charset="0"/>
                    <a:cs typeface="Arial" panose="020B0604020202020204" pitchFamily="34" charset="0"/>
                  </a:rPr>
                  <a:t>Popular choices:</a:t>
                </a:r>
                <a:r>
                  <a:rPr lang="en-US" sz="2400" i="1"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Euclidean, hamming, correlation, </a:t>
                </a:r>
                <a:r>
                  <a:rPr lang="en-US" sz="2200" i="1" dirty="0" smtClean="0">
                    <a:latin typeface="Arial" panose="020B0604020202020204" pitchFamily="34" charset="0"/>
                    <a:cs typeface="Arial" panose="020B0604020202020204" pitchFamily="34" charset="0"/>
                  </a:rPr>
                  <a:t>cosine,…</a:t>
                </a:r>
                <a:endParaRPr lang="en-US" sz="22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metric</a:t>
                </a:r>
              </a:p>
              <a:p>
                <a:pPr lvl="1"/>
                <a14:m>
                  <m:oMath xmlns:m="http://schemas.openxmlformats.org/officeDocument/2006/math">
                    <m:r>
                      <a:rPr lang="en-US" sz="2200" b="0" i="1" smtClean="0">
                        <a:latin typeface="Cambria Math"/>
                        <a:cs typeface="Arial" panose="020B0604020202020204" pitchFamily="34" charset="0"/>
                      </a:rPr>
                      <m:t>𝑑</m:t>
                    </m:r>
                    <m:d>
                      <m:dPr>
                        <m:ctrlPr>
                          <a:rPr lang="en-US" sz="2200" b="0" i="1" smtClean="0">
                            <a:latin typeface="Cambria Math"/>
                            <a:cs typeface="Arial" panose="020B0604020202020204" pitchFamily="34" charset="0"/>
                          </a:rPr>
                        </m:ctrlPr>
                      </m:dPr>
                      <m:e>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e>
                    </m:d>
                    <m:r>
                      <a:rPr lang="en-US" sz="2200" b="0" i="1" smtClean="0">
                        <a:latin typeface="Cambria Math"/>
                        <a:cs typeface="Arial" panose="020B0604020202020204" pitchFamily="34" charset="0"/>
                      </a:rPr>
                      <m:t>≥0</m:t>
                    </m:r>
                  </m:oMath>
                </a14:m>
                <a:r>
                  <a:rPr lang="en-US" sz="2200" b="0" i="1" dirty="0" smtClean="0">
                    <a:latin typeface="Cambria Math"/>
                    <a:cs typeface="Arial" panose="020B0604020202020204" pitchFamily="34" charset="0"/>
                  </a:rPr>
                  <a:t>                                </a:t>
                </a:r>
              </a:p>
              <a:p>
                <a:pPr lvl="1"/>
                <a14:m>
                  <m:oMath xmlns:m="http://schemas.openxmlformats.org/officeDocument/2006/math">
                    <m:r>
                      <a:rPr lang="en-US" sz="2200" b="0" i="1" smtClean="0">
                        <a:latin typeface="Cambria Math"/>
                        <a:cs typeface="Arial" panose="020B0604020202020204" pitchFamily="34" charset="0"/>
                      </a:rPr>
                      <m:t>𝑑</m:t>
                    </m:r>
                    <m:d>
                      <m:dPr>
                        <m:ctrlPr>
                          <a:rPr lang="en-US" sz="2200" b="0" i="1" smtClean="0">
                            <a:latin typeface="Cambria Math"/>
                            <a:cs typeface="Arial" panose="020B0604020202020204" pitchFamily="34" charset="0"/>
                          </a:rPr>
                        </m:ctrlPr>
                      </m:dPr>
                      <m:e>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e>
                    </m:d>
                    <m:r>
                      <a:rPr lang="en-US" sz="2200" b="0" i="1" smtClean="0">
                        <a:latin typeface="Cambria Math"/>
                        <a:cs typeface="Arial" panose="020B0604020202020204" pitchFamily="34" charset="0"/>
                      </a:rPr>
                      <m:t>=0 </m:t>
                    </m:r>
                    <m:r>
                      <a:rPr lang="en-US" sz="2200" b="0" i="1" smtClean="0">
                        <a:latin typeface="Cambria Math"/>
                        <a:cs typeface="Arial" panose="020B0604020202020204" pitchFamily="34" charset="0"/>
                      </a:rPr>
                      <m:t>𝑖𝑓𝑓</m:t>
                    </m:r>
                    <m:r>
                      <a:rPr lang="en-US" sz="2200" b="0" i="1" smtClean="0">
                        <a:latin typeface="Cambria Math"/>
                        <a:cs typeface="Arial" panose="020B0604020202020204" pitchFamily="34" charset="0"/>
                      </a:rPr>
                      <m:t> </m:t>
                    </m:r>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oMath>
                </a14:m>
                <a:endParaRPr lang="en-US" sz="2200" b="0" dirty="0" smtClean="0">
                  <a:latin typeface="Cambria Math"/>
                  <a:cs typeface="Arial" panose="020B0604020202020204" pitchFamily="34" charset="0"/>
                </a:endParaRPr>
              </a:p>
              <a:p>
                <a:pPr lvl="1"/>
                <a14:m>
                  <m:oMath xmlns:m="http://schemas.openxmlformats.org/officeDocument/2006/math">
                    <m:r>
                      <a:rPr lang="en-US" sz="2200" b="0" i="1" smtClean="0">
                        <a:latin typeface="Cambria Math"/>
                        <a:cs typeface="Arial" panose="020B0604020202020204" pitchFamily="34" charset="0"/>
                      </a:rPr>
                      <m:t>𝑑</m:t>
                    </m:r>
                    <m:d>
                      <m:dPr>
                        <m:ctrlPr>
                          <a:rPr lang="en-US" sz="2200" b="0" i="1" smtClean="0">
                            <a:latin typeface="Cambria Math"/>
                            <a:cs typeface="Arial" panose="020B0604020202020204" pitchFamily="34" charset="0"/>
                          </a:rPr>
                        </m:ctrlPr>
                      </m:dPr>
                      <m:e>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e>
                    </m:d>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𝑑</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oMath>
                </a14:m>
                <a:r>
                  <a:rPr lang="en-US" sz="2200" b="0" i="1" dirty="0" smtClean="0">
                    <a:latin typeface="Cambria Math"/>
                    <a:cs typeface="Arial" panose="020B0604020202020204" pitchFamily="34" charset="0"/>
                  </a:rPr>
                  <a:t>                      </a:t>
                </a:r>
                <a:endParaRPr lang="en-US" sz="2200" b="0" dirty="0" smtClean="0">
                  <a:latin typeface="Cambria Math"/>
                  <a:cs typeface="Arial" panose="020B0604020202020204" pitchFamily="34" charset="0"/>
                </a:endParaRPr>
              </a:p>
              <a:p>
                <a:pPr lvl="1"/>
                <a14:m>
                  <m:oMath xmlns:m="http://schemas.openxmlformats.org/officeDocument/2006/math">
                    <m:r>
                      <a:rPr lang="en-US" sz="2200" b="0" i="1" smtClean="0">
                        <a:latin typeface="Cambria Math"/>
                        <a:cs typeface="Arial" panose="020B0604020202020204" pitchFamily="34" charset="0"/>
                      </a:rPr>
                      <m:t>𝑑</m:t>
                    </m:r>
                    <m:d>
                      <m:dPr>
                        <m:ctrlPr>
                          <a:rPr lang="en-US" sz="2200" b="0" i="1" smtClean="0">
                            <a:latin typeface="Cambria Math"/>
                            <a:cs typeface="Arial" panose="020B0604020202020204" pitchFamily="34" charset="0"/>
                          </a:rPr>
                        </m:ctrlPr>
                      </m:dPr>
                      <m:e>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e>
                    </m:d>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𝑑</m:t>
                    </m:r>
                    <m:d>
                      <m:dPr>
                        <m:ctrlPr>
                          <a:rPr lang="en-US" sz="2200" b="0" i="1" smtClean="0">
                            <a:latin typeface="Cambria Math"/>
                            <a:cs typeface="Arial" panose="020B0604020202020204" pitchFamily="34" charset="0"/>
                          </a:rPr>
                        </m:ctrlPr>
                      </m:dPr>
                      <m:e>
                        <m:r>
                          <a:rPr lang="en-US" sz="2200" b="0" i="1" smtClean="0">
                            <a:latin typeface="Cambria Math"/>
                            <a:cs typeface="Arial" panose="020B0604020202020204" pitchFamily="34" charset="0"/>
                          </a:rPr>
                          <m:t>𝑥</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𝑧</m:t>
                        </m:r>
                      </m:e>
                    </m:d>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𝑑</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𝑧</m:t>
                    </m:r>
                    <m:r>
                      <a:rPr lang="en-US" sz="2200" b="0" i="1" smtClean="0">
                        <a:latin typeface="Cambria Math"/>
                        <a:cs typeface="Arial" panose="020B0604020202020204" pitchFamily="34" charset="0"/>
                      </a:rPr>
                      <m:t>,</m:t>
                    </m:r>
                    <m:r>
                      <a:rPr lang="en-US" sz="2200" b="0" i="1" smtClean="0">
                        <a:latin typeface="Cambria Math"/>
                        <a:cs typeface="Arial" panose="020B0604020202020204" pitchFamily="34" charset="0"/>
                      </a:rPr>
                      <m:t>𝑦</m:t>
                    </m:r>
                    <m:r>
                      <a:rPr lang="en-US" sz="2200" b="0" i="1" smtClean="0">
                        <a:latin typeface="Cambria Math"/>
                        <a:cs typeface="Arial" panose="020B0604020202020204" pitchFamily="34" charset="0"/>
                      </a:rPr>
                      <m:t>)</m:t>
                    </m:r>
                  </m:oMath>
                </a14:m>
                <a:r>
                  <a:rPr lang="en-US" sz="2200" dirty="0" smtClean="0">
                    <a:latin typeface="Arial" panose="020B0604020202020204" pitchFamily="34" charset="0"/>
                    <a:cs typeface="Arial" panose="020B0604020202020204" pitchFamily="34" charset="0"/>
                  </a:rPr>
                  <a:t>   </a:t>
                </a:r>
                <a:r>
                  <a:rPr lang="en-US" sz="2200" dirty="0" smtClean="0">
                    <a:latin typeface="Cambria Math" panose="02040503050406030204" pitchFamily="18" charset="0"/>
                    <a:ea typeface="Cambria Math" panose="02040503050406030204" pitchFamily="18" charset="0"/>
                    <a:cs typeface="Arial" panose="020B0604020202020204" pitchFamily="34" charset="0"/>
                  </a:rPr>
                  <a:t>(triangle inequality)</a:t>
                </a:r>
                <a:endParaRPr lang="en-US" sz="2200" dirty="0">
                  <a:latin typeface="Cambria Math" panose="02040503050406030204" pitchFamily="18" charset="0"/>
                  <a:ea typeface="Cambria Math" panose="02040503050406030204" pitchFamily="18"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Critical to clustering performance</a:t>
                </a:r>
              </a:p>
              <a:p>
                <a:r>
                  <a:rPr lang="en-US" sz="2200" dirty="0" smtClean="0">
                    <a:latin typeface="Arial" panose="020B0604020202020204" pitchFamily="34" charset="0"/>
                    <a:cs typeface="Arial" panose="020B0604020202020204" pitchFamily="34" charset="0"/>
                  </a:rPr>
                  <a:t>No single answer, depends on the data and the goal</a:t>
                </a:r>
              </a:p>
              <a:p>
                <a:r>
                  <a:rPr lang="en-US" sz="2200" i="1" dirty="0" smtClean="0">
                    <a:latin typeface="Arial" panose="020B0604020202020204" pitchFamily="34" charset="0"/>
                    <a:cs typeface="Arial" panose="020B0604020202020204" pitchFamily="34" charset="0"/>
                  </a:rPr>
                  <a:t>Data whitening </a:t>
                </a:r>
                <a:r>
                  <a:rPr lang="en-US" sz="2200" dirty="0" smtClean="0">
                    <a:latin typeface="Arial" panose="020B0604020202020204" pitchFamily="34" charset="0"/>
                    <a:cs typeface="Arial" panose="020B0604020202020204" pitchFamily="34" charset="0"/>
                  </a:rPr>
                  <a:t>when we know little about the data</a:t>
                </a:r>
              </a:p>
              <a:p>
                <a:endParaRPr lang="en-US" sz="26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3"/>
                <a:stretch>
                  <a:fillRect l="-963" t="-857" r="-519"/>
                </a:stretch>
              </a:blipFill>
            </p:spPr>
            <p:txBody>
              <a:bodyPr/>
              <a:lstStyle/>
              <a:p>
                <a:r>
                  <a:rPr lang="en-US">
                    <a:noFill/>
                  </a:rPr>
                  <a:t> </a:t>
                </a:r>
              </a:p>
            </p:txBody>
          </p:sp>
        </mc:Fallback>
      </mc:AlternateContent>
    </p:spTree>
    <p:extLst>
      <p:ext uri="{BB962C8B-B14F-4D97-AF65-F5344CB8AC3E}">
        <p14:creationId xmlns:p14="http://schemas.microsoft.com/office/powerpoint/2010/main" val="166261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Inter-cluster distance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600" dirty="0" smtClean="0">
                <a:latin typeface="Arial" panose="020B0604020202020204" pitchFamily="34" charset="0"/>
                <a:cs typeface="Arial" panose="020B0604020202020204" pitchFamily="34" charset="0"/>
              </a:rPr>
              <a:t>Treat each data point as a single cluster</a:t>
            </a:r>
          </a:p>
          <a:p>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Only need to define inter-cluster distance</a:t>
            </a:r>
          </a:p>
          <a:p>
            <a:pPr lvl="1"/>
            <a:r>
              <a:rPr lang="en-US" sz="2200" dirty="0" smtClean="0">
                <a:latin typeface="Arial" panose="020B0604020202020204" pitchFamily="34" charset="0"/>
                <a:cs typeface="Arial" panose="020B0604020202020204" pitchFamily="34" charset="0"/>
              </a:rPr>
              <a:t>Distance between one set of points and another set of points</a:t>
            </a:r>
          </a:p>
          <a:p>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3 popular inter-cluster distances</a:t>
            </a:r>
          </a:p>
          <a:p>
            <a:pPr lvl="1"/>
            <a:r>
              <a:rPr lang="en-US" sz="2200" dirty="0" smtClean="0">
                <a:latin typeface="Arial" panose="020B0604020202020204" pitchFamily="34" charset="0"/>
                <a:cs typeface="Arial" panose="020B0604020202020204" pitchFamily="34" charset="0"/>
              </a:rPr>
              <a:t>Single-link</a:t>
            </a:r>
          </a:p>
          <a:p>
            <a:pPr lvl="1"/>
            <a:r>
              <a:rPr lang="en-US" sz="2200" dirty="0" smtClean="0">
                <a:latin typeface="Arial" panose="020B0604020202020204" pitchFamily="34" charset="0"/>
                <a:cs typeface="Arial" panose="020B0604020202020204" pitchFamily="34" charset="0"/>
              </a:rPr>
              <a:t>Complete-link</a:t>
            </a:r>
          </a:p>
          <a:p>
            <a:pPr lvl="1"/>
            <a:r>
              <a:rPr lang="en-US" sz="2200" dirty="0" smtClean="0">
                <a:latin typeface="Arial" panose="020B0604020202020204" pitchFamily="34" charset="0"/>
                <a:cs typeface="Arial" panose="020B0604020202020204" pitchFamily="34" charset="0"/>
              </a:rPr>
              <a:t>Averaged-link</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48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Single-link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latin typeface="Arial" panose="020B0604020202020204" pitchFamily="34" charset="0"/>
                <a:cs typeface="Arial" panose="020B0604020202020204" pitchFamily="34" charset="0"/>
              </a:rPr>
              <a:t>Minimum of all pairwise distances between points from two clusters</a:t>
            </a:r>
          </a:p>
          <a:p>
            <a:r>
              <a:rPr lang="en-US" dirty="0" smtClean="0">
                <a:latin typeface="Arial" panose="020B0604020202020204" pitchFamily="34" charset="0"/>
                <a:cs typeface="Arial" panose="020B0604020202020204" pitchFamily="34" charset="0"/>
              </a:rPr>
              <a:t>Tend to produce long, loose clusters</a:t>
            </a:r>
            <a:endParaRPr lang="en-US" dirty="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2860167" y="3041593"/>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Line 5"/>
          <p:cNvSpPr>
            <a:spLocks noChangeShapeType="1"/>
          </p:cNvSpPr>
          <p:nvPr/>
        </p:nvSpPr>
        <p:spPr bwMode="auto">
          <a:xfrm>
            <a:off x="2860167" y="5623249"/>
            <a:ext cx="3042666"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Oval 6"/>
          <p:cNvSpPr>
            <a:spLocks noChangeArrowheads="1"/>
          </p:cNvSpPr>
          <p:nvPr/>
        </p:nvSpPr>
        <p:spPr bwMode="auto">
          <a:xfrm>
            <a:off x="4419880"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7" name="Oval 7"/>
          <p:cNvSpPr>
            <a:spLocks noChangeArrowheads="1"/>
          </p:cNvSpPr>
          <p:nvPr/>
        </p:nvSpPr>
        <p:spPr bwMode="auto">
          <a:xfrm>
            <a:off x="5081617"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8" name="Oval 8"/>
          <p:cNvSpPr>
            <a:spLocks noChangeArrowheads="1"/>
          </p:cNvSpPr>
          <p:nvPr/>
        </p:nvSpPr>
        <p:spPr bwMode="auto">
          <a:xfrm>
            <a:off x="5042578" y="41672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9" name="Oval 9"/>
          <p:cNvSpPr>
            <a:spLocks noChangeArrowheads="1"/>
          </p:cNvSpPr>
          <p:nvPr/>
        </p:nvSpPr>
        <p:spPr bwMode="auto">
          <a:xfrm>
            <a:off x="4550514" y="3944317"/>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0" name="Oval 10"/>
          <p:cNvSpPr>
            <a:spLocks noChangeArrowheads="1"/>
          </p:cNvSpPr>
          <p:nvPr/>
        </p:nvSpPr>
        <p:spPr bwMode="auto">
          <a:xfrm>
            <a:off x="3094749" y="4446685"/>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1"/>
          <p:cNvSpPr>
            <a:spLocks noChangeArrowheads="1"/>
          </p:cNvSpPr>
          <p:nvPr/>
        </p:nvSpPr>
        <p:spPr bwMode="auto">
          <a:xfrm>
            <a:off x="3625795" y="46752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2"/>
          <p:cNvSpPr>
            <a:spLocks noChangeArrowheads="1"/>
          </p:cNvSpPr>
          <p:nvPr/>
        </p:nvSpPr>
        <p:spPr bwMode="auto">
          <a:xfrm>
            <a:off x="3625795" y="49800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3"/>
          <p:cNvSpPr>
            <a:spLocks noChangeArrowheads="1"/>
          </p:cNvSpPr>
          <p:nvPr/>
        </p:nvSpPr>
        <p:spPr bwMode="auto">
          <a:xfrm>
            <a:off x="3228753" y="50816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5"/>
          <p:cNvSpPr>
            <a:spLocks noChangeShapeType="1"/>
          </p:cNvSpPr>
          <p:nvPr/>
        </p:nvSpPr>
        <p:spPr bwMode="auto">
          <a:xfrm flipV="1">
            <a:off x="3839726" y="4050008"/>
            <a:ext cx="942781" cy="737616"/>
          </a:xfrm>
          <a:prstGeom prst="line">
            <a:avLst/>
          </a:prstGeom>
          <a:noFill/>
          <a:ln w="38100">
            <a:solidFill>
              <a:srgbClr val="FF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68673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Complete-link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534400" cy="4983163"/>
          </a:xfrm>
        </p:spPr>
        <p:txBody>
          <a:bodyPr>
            <a:normAutofit/>
          </a:bodyPr>
          <a:lstStyle/>
          <a:p>
            <a:r>
              <a:rPr lang="en-US" dirty="0" smtClean="0">
                <a:latin typeface="Arial" panose="020B0604020202020204" pitchFamily="34" charset="0"/>
                <a:cs typeface="Arial" panose="020B0604020202020204" pitchFamily="34" charset="0"/>
              </a:rPr>
              <a:t>Maximum of all pairwise distances between points from two clusters</a:t>
            </a:r>
          </a:p>
          <a:p>
            <a:r>
              <a:rPr lang="en-US" dirty="0" smtClean="0">
                <a:latin typeface="Arial" panose="020B0604020202020204" pitchFamily="34" charset="0"/>
                <a:cs typeface="Arial" panose="020B0604020202020204" pitchFamily="34" charset="0"/>
              </a:rPr>
              <a:t>Tend to produce tight clusters</a:t>
            </a:r>
            <a:endParaRPr lang="en-US" dirty="0">
              <a:latin typeface="Arial" panose="020B0604020202020204" pitchFamily="34" charset="0"/>
              <a:cs typeface="Arial" panose="020B0604020202020204" pitchFamily="34" charset="0"/>
            </a:endParaRPr>
          </a:p>
        </p:txBody>
      </p:sp>
      <p:sp>
        <p:nvSpPr>
          <p:cNvPr id="15" name="Line 4"/>
          <p:cNvSpPr>
            <a:spLocks noChangeShapeType="1"/>
          </p:cNvSpPr>
          <p:nvPr/>
        </p:nvSpPr>
        <p:spPr bwMode="auto">
          <a:xfrm>
            <a:off x="2860167" y="3041593"/>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Line 5"/>
          <p:cNvSpPr>
            <a:spLocks noChangeShapeType="1"/>
          </p:cNvSpPr>
          <p:nvPr/>
        </p:nvSpPr>
        <p:spPr bwMode="auto">
          <a:xfrm>
            <a:off x="2860167" y="5623249"/>
            <a:ext cx="3042666"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 name="Oval 6"/>
          <p:cNvSpPr>
            <a:spLocks noChangeArrowheads="1"/>
          </p:cNvSpPr>
          <p:nvPr/>
        </p:nvSpPr>
        <p:spPr bwMode="auto">
          <a:xfrm>
            <a:off x="4419880"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8" name="Oval 7"/>
          <p:cNvSpPr>
            <a:spLocks noChangeArrowheads="1"/>
          </p:cNvSpPr>
          <p:nvPr/>
        </p:nvSpPr>
        <p:spPr bwMode="auto">
          <a:xfrm>
            <a:off x="5081617"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9" name="Oval 8"/>
          <p:cNvSpPr>
            <a:spLocks noChangeArrowheads="1"/>
          </p:cNvSpPr>
          <p:nvPr/>
        </p:nvSpPr>
        <p:spPr bwMode="auto">
          <a:xfrm>
            <a:off x="5042578" y="41672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0" name="Oval 9"/>
          <p:cNvSpPr>
            <a:spLocks noChangeArrowheads="1"/>
          </p:cNvSpPr>
          <p:nvPr/>
        </p:nvSpPr>
        <p:spPr bwMode="auto">
          <a:xfrm>
            <a:off x="4550514" y="3944317"/>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2" name="Oval 11"/>
          <p:cNvSpPr>
            <a:spLocks noChangeArrowheads="1"/>
          </p:cNvSpPr>
          <p:nvPr/>
        </p:nvSpPr>
        <p:spPr bwMode="auto">
          <a:xfrm>
            <a:off x="3625795" y="46752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2"/>
          <p:cNvSpPr>
            <a:spLocks noChangeArrowheads="1"/>
          </p:cNvSpPr>
          <p:nvPr/>
        </p:nvSpPr>
        <p:spPr bwMode="auto">
          <a:xfrm>
            <a:off x="3625795" y="49800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3"/>
          <p:cNvSpPr>
            <a:spLocks noChangeArrowheads="1"/>
          </p:cNvSpPr>
          <p:nvPr/>
        </p:nvSpPr>
        <p:spPr bwMode="auto">
          <a:xfrm>
            <a:off x="3228753" y="50816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5"/>
          <p:cNvSpPr>
            <a:spLocks noChangeShapeType="1"/>
          </p:cNvSpPr>
          <p:nvPr/>
        </p:nvSpPr>
        <p:spPr bwMode="auto">
          <a:xfrm flipV="1">
            <a:off x="3401007" y="3581400"/>
            <a:ext cx="1862128" cy="1637531"/>
          </a:xfrm>
          <a:prstGeom prst="line">
            <a:avLst/>
          </a:prstGeom>
          <a:noFill/>
          <a:ln w="38100">
            <a:solidFill>
              <a:srgbClr val="FF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Oval 10"/>
          <p:cNvSpPr>
            <a:spLocks noChangeArrowheads="1"/>
          </p:cNvSpPr>
          <p:nvPr/>
        </p:nvSpPr>
        <p:spPr bwMode="auto">
          <a:xfrm>
            <a:off x="3094749" y="4446685"/>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9921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Averaged-link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dirty="0" smtClean="0">
                <a:latin typeface="Arial" panose="020B0604020202020204" pitchFamily="34" charset="0"/>
                <a:cs typeface="Arial" panose="020B0604020202020204" pitchFamily="34" charset="0"/>
              </a:rPr>
              <a:t>Average of all pairwise distances between points from two clusters</a:t>
            </a:r>
          </a:p>
        </p:txBody>
      </p:sp>
      <p:sp>
        <p:nvSpPr>
          <p:cNvPr id="15" name="Line 4"/>
          <p:cNvSpPr>
            <a:spLocks noChangeShapeType="1"/>
          </p:cNvSpPr>
          <p:nvPr/>
        </p:nvSpPr>
        <p:spPr bwMode="auto">
          <a:xfrm>
            <a:off x="1348601" y="3041593"/>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Line 5"/>
          <p:cNvSpPr>
            <a:spLocks noChangeShapeType="1"/>
          </p:cNvSpPr>
          <p:nvPr/>
        </p:nvSpPr>
        <p:spPr bwMode="auto">
          <a:xfrm>
            <a:off x="1348601" y="5623249"/>
            <a:ext cx="3042666"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 name="Oval 6"/>
          <p:cNvSpPr>
            <a:spLocks noChangeArrowheads="1"/>
          </p:cNvSpPr>
          <p:nvPr/>
        </p:nvSpPr>
        <p:spPr bwMode="auto">
          <a:xfrm>
            <a:off x="2908314"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8" name="Oval 7"/>
          <p:cNvSpPr>
            <a:spLocks noChangeArrowheads="1"/>
          </p:cNvSpPr>
          <p:nvPr/>
        </p:nvSpPr>
        <p:spPr bwMode="auto">
          <a:xfrm>
            <a:off x="3570051" y="34560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9" name="Oval 8"/>
          <p:cNvSpPr>
            <a:spLocks noChangeArrowheads="1"/>
          </p:cNvSpPr>
          <p:nvPr/>
        </p:nvSpPr>
        <p:spPr bwMode="auto">
          <a:xfrm>
            <a:off x="3531012" y="4167220"/>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0" name="Oval 9"/>
          <p:cNvSpPr>
            <a:spLocks noChangeArrowheads="1"/>
          </p:cNvSpPr>
          <p:nvPr/>
        </p:nvSpPr>
        <p:spPr bwMode="auto">
          <a:xfrm>
            <a:off x="3038948" y="3944317"/>
            <a:ext cx="320282" cy="270459"/>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1" name="Oval 11"/>
          <p:cNvSpPr>
            <a:spLocks noChangeArrowheads="1"/>
          </p:cNvSpPr>
          <p:nvPr/>
        </p:nvSpPr>
        <p:spPr bwMode="auto">
          <a:xfrm>
            <a:off x="2114229" y="46752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2"/>
          <p:cNvSpPr>
            <a:spLocks noChangeArrowheads="1"/>
          </p:cNvSpPr>
          <p:nvPr/>
        </p:nvSpPr>
        <p:spPr bwMode="auto">
          <a:xfrm>
            <a:off x="2114229" y="49800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3"/>
          <p:cNvSpPr>
            <a:spLocks noChangeArrowheads="1"/>
          </p:cNvSpPr>
          <p:nvPr/>
        </p:nvSpPr>
        <p:spPr bwMode="auto">
          <a:xfrm>
            <a:off x="1717187" y="5081620"/>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0"/>
          <p:cNvSpPr>
            <a:spLocks noChangeArrowheads="1"/>
          </p:cNvSpPr>
          <p:nvPr/>
        </p:nvSpPr>
        <p:spPr bwMode="auto">
          <a:xfrm>
            <a:off x="1583183" y="4446685"/>
            <a:ext cx="320282" cy="270459"/>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6" name="TextBox 25"/>
              <p:cNvSpPr txBox="1"/>
              <p:nvPr/>
            </p:nvSpPr>
            <p:spPr>
              <a:xfrm>
                <a:off x="4648200" y="3892813"/>
                <a:ext cx="3911392" cy="87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 </m:t>
                      </m:r>
                      <m:f>
                        <m:fPr>
                          <m:ctrlPr>
                            <a:rPr lang="en-US" sz="2000" b="0" i="1" smtClean="0">
                              <a:latin typeface="Cambria Math"/>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𝑁</m:t>
                          </m:r>
                        </m:den>
                      </m:f>
                      <m:nary>
                        <m:naryPr>
                          <m:chr m:val="∑"/>
                          <m:supHide m:val="on"/>
                          <m:ctrlPr>
                            <a:rPr lang="en-US" sz="2000" b="0" i="1" smtClean="0">
                              <a:latin typeface="Cambria Math"/>
                            </a:rPr>
                          </m:ctrlPr>
                        </m:naryPr>
                        <m:sub>
                          <m:sSub>
                            <m:sSubPr>
                              <m:ctrlPr>
                                <a:rPr lang="en-US" sz="2000" b="0" i="1" smtClean="0">
                                  <a:latin typeface="Cambria Math"/>
                                </a:rPr>
                              </m:ctrlPr>
                            </m:sSubPr>
                            <m:e>
                              <m:r>
                                <m:rPr>
                                  <m:brk m:alnAt="7"/>
                                </m:rPr>
                                <a:rPr lang="en-US" sz="2000" b="0" i="1" smtClean="0">
                                  <a:latin typeface="Cambria Math" panose="02040503050406030204" pitchFamily="18" charset="0"/>
                                </a:rPr>
                                <m:t>𝑝</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sub>
                        <m:sup/>
                        <m:e>
                          <m:r>
                            <a:rPr lang="en-US" sz="2000" b="0" i="1" smtClean="0">
                              <a:latin typeface="Cambria Math" panose="02040503050406030204" pitchFamily="18" charset="0"/>
                            </a:rPr>
                            <m:t>𝑑</m:t>
                          </m:r>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e>
                      </m:nary>
                    </m:oMath>
                  </m:oMathPara>
                </a14:m>
                <a:endParaRPr lang="en-US" sz="2000" b="0" dirty="0" smtClean="0"/>
              </a:p>
            </p:txBody>
          </p:sp>
        </mc:Choice>
        <mc:Fallback xmlns="">
          <p:sp>
            <p:nvSpPr>
              <p:cNvPr id="26" name="TextBox 25"/>
              <p:cNvSpPr txBox="1">
                <a:spLocks noRot="1" noChangeAspect="1" noMove="1" noResize="1" noEditPoints="1" noAdjustHandles="1" noChangeArrowheads="1" noChangeShapeType="1" noTextEdit="1"/>
              </p:cNvSpPr>
              <p:nvPr/>
            </p:nvSpPr>
            <p:spPr>
              <a:xfrm>
                <a:off x="4648200" y="3892813"/>
                <a:ext cx="3911392" cy="87921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902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How many clusters are there?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400" dirty="0" smtClean="0">
                <a:latin typeface="Arial" panose="020B0604020202020204" pitchFamily="34" charset="0"/>
                <a:cs typeface="Arial" panose="020B0604020202020204" pitchFamily="34" charset="0"/>
              </a:rPr>
              <a:t>Intrinsically hard </a:t>
            </a:r>
            <a:r>
              <a:rPr lang="en-US" sz="2400" smtClean="0">
                <a:latin typeface="Arial" panose="020B0604020202020204" pitchFamily="34" charset="0"/>
                <a:cs typeface="Arial" panose="020B0604020202020204" pitchFamily="34" charset="0"/>
              </a:rPr>
              <a:t>to know</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dendrogram gives insights to it</a:t>
            </a:r>
          </a:p>
          <a:p>
            <a:r>
              <a:rPr lang="en-US" sz="2400" dirty="0" smtClean="0">
                <a:latin typeface="Arial" panose="020B0604020202020204" pitchFamily="34" charset="0"/>
                <a:cs typeface="Arial" panose="020B0604020202020204" pitchFamily="34" charset="0"/>
              </a:rPr>
              <a:t>Choose a threshold to split the dendrogram into clusters</a:t>
            </a:r>
            <a:endParaRPr lang="en-US" sz="2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837678" y="2774272"/>
            <a:ext cx="566690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657600" y="4343400"/>
            <a:ext cx="762000" cy="976914"/>
          </a:xfrm>
          <a:prstGeom prst="ellipse">
            <a:avLst/>
          </a:prstGeom>
          <a:solidFill>
            <a:schemeClr val="accent1">
              <a:alpha val="1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00668" y="4038601"/>
            <a:ext cx="822664" cy="549028"/>
          </a:xfrm>
          <a:prstGeom prst="ellipse">
            <a:avLst/>
          </a:prstGeom>
          <a:solidFill>
            <a:schemeClr val="accent1">
              <a:alpha val="1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736" y="3562165"/>
            <a:ext cx="525264" cy="457201"/>
          </a:xfrm>
          <a:prstGeom prst="ellipse">
            <a:avLst/>
          </a:prstGeom>
          <a:solidFill>
            <a:schemeClr val="accent1">
              <a:alpha val="1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604143" y="4371201"/>
            <a:ext cx="1900442" cy="276999"/>
            <a:chOff x="5604143" y="4371201"/>
            <a:chExt cx="1900442" cy="276999"/>
          </a:xfrm>
        </p:grpSpPr>
        <p:cxnSp>
          <p:nvCxnSpPr>
            <p:cNvPr id="6" name="Straight Connector 5"/>
            <p:cNvCxnSpPr/>
            <p:nvPr/>
          </p:nvCxnSpPr>
          <p:spPr>
            <a:xfrm>
              <a:off x="5715000" y="4648200"/>
              <a:ext cx="1789585" cy="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604143" y="4371201"/>
                  <a:ext cx="97013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dirty="0" smtClean="0">
                            <a:latin typeface="Cambria Math"/>
                          </a:rPr>
                          <m:t>𝒕𝒉𝒓𝒆𝒔𝒉𝒐𝒍𝒅</m:t>
                        </m:r>
                      </m:oMath>
                    </m:oMathPara>
                  </a14:m>
                  <a:endParaRPr lang="en-US" sz="1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604143" y="4371201"/>
                  <a:ext cx="970137" cy="276999"/>
                </a:xfrm>
                <a:prstGeom prst="rect">
                  <a:avLst/>
                </a:prstGeom>
                <a:blipFill rotWithShape="1">
                  <a:blip r:embed="rId3"/>
                  <a:stretch>
                    <a:fillRect/>
                  </a:stretch>
                </a:blipFill>
              </p:spPr>
              <p:txBody>
                <a:bodyPr/>
                <a:lstStyle/>
                <a:p>
                  <a:r>
                    <a:rPr lang="en-US">
                      <a:noFill/>
                    </a:rPr>
                    <a:t> </a:t>
                  </a:r>
                </a:p>
              </p:txBody>
            </p:sp>
          </mc:Fallback>
        </mc:AlternateContent>
      </p:grpSp>
      <p:sp>
        <p:nvSpPr>
          <p:cNvPr id="13" name="Rectangle 12"/>
          <p:cNvSpPr/>
          <p:nvPr/>
        </p:nvSpPr>
        <p:spPr>
          <a:xfrm>
            <a:off x="4873694" y="3687146"/>
            <a:ext cx="609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4789926" y="3351038"/>
            <a:ext cx="114646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Distance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9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An example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hlinkClick r:id="rId2" action="ppaction://hlinkfile"/>
              </a:rPr>
              <a:t>do_agglomerative.m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38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Divisive clustering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000" dirty="0" smtClean="0">
                <a:latin typeface="Arial" panose="020B0604020202020204" pitchFamily="34" charset="0"/>
                <a:cs typeface="Arial" panose="020B0604020202020204" pitchFamily="34" charset="0"/>
              </a:rPr>
              <a:t>“recursively split a cluster into smaller clusters”</a:t>
            </a:r>
          </a:p>
          <a:p>
            <a:r>
              <a:rPr lang="en-US" sz="2000" dirty="0" smtClean="0">
                <a:latin typeface="Arial" panose="020B0604020202020204" pitchFamily="34" charset="0"/>
                <a:cs typeface="Arial" panose="020B0604020202020204" pitchFamily="34" charset="0"/>
              </a:rPr>
              <a:t>It’s hard to choose where to split: combinatorial problem</a:t>
            </a:r>
          </a:p>
          <a:p>
            <a:r>
              <a:rPr lang="en-US" sz="2000" dirty="0" smtClean="0">
                <a:latin typeface="Arial" panose="020B0604020202020204" pitchFamily="34" charset="0"/>
                <a:cs typeface="Arial" panose="020B0604020202020204" pitchFamily="34" charset="0"/>
              </a:rPr>
              <a:t>Can be easier when data has a special structure (pixel grid)</a:t>
            </a:r>
            <a:endParaRPr lang="en-US" sz="1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207" y="2296315"/>
            <a:ext cx="4429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flipV="1">
            <a:off x="2334211" y="4273169"/>
            <a:ext cx="3977196" cy="3810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322810" y="4463669"/>
            <a:ext cx="53248" cy="171884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94696" y="4273169"/>
            <a:ext cx="1683798" cy="190934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644407" y="4582315"/>
            <a:ext cx="0" cy="17526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72807" y="3210715"/>
            <a:ext cx="3136361" cy="1127914"/>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7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Recap</a:t>
            </a:r>
            <a:endParaRPr 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19200"/>
                <a:ext cx="8229600" cy="4906963"/>
              </a:xfrm>
            </p:spPr>
            <p:txBody>
              <a:bodyPr/>
              <a:lstStyle/>
              <a:p>
                <a:r>
                  <a:rPr lang="en-US" dirty="0" smtClean="0">
                    <a:latin typeface="Arial" panose="020B0604020202020204" pitchFamily="34" charset="0"/>
                    <a:cs typeface="Arial" panose="020B0604020202020204" pitchFamily="34" charset="0"/>
                  </a:rPr>
                  <a:t>Multivariate Gaussian</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By translation and rotation, it turns into </a:t>
                </a:r>
                <a:r>
                  <a:rPr lang="en-US" sz="2400" dirty="0" smtClean="0">
                    <a:latin typeface="Arial" panose="020B0604020202020204" pitchFamily="34" charset="0"/>
                    <a:cs typeface="Arial" panose="020B0604020202020204" pitchFamily="34" charset="0"/>
                  </a:rPr>
                  <a:t>multiplication of </a:t>
                </a:r>
                <a:r>
                  <a:rPr lang="en-US" sz="2400" b="1" dirty="0" smtClean="0">
                    <a:latin typeface="Arial" panose="020B0604020202020204" pitchFamily="34" charset="0"/>
                    <a:cs typeface="Arial" panose="020B0604020202020204" pitchFamily="34" charset="0"/>
                  </a:rPr>
                  <a:t>normal </a:t>
                </a:r>
                <a:r>
                  <a:rPr lang="en-US" sz="2400" b="1" dirty="0">
                    <a:latin typeface="Arial" panose="020B0604020202020204" pitchFamily="34" charset="0"/>
                    <a:cs typeface="Arial" panose="020B0604020202020204" pitchFamily="34" charset="0"/>
                  </a:rPr>
                  <a:t>distributions</a:t>
                </a:r>
              </a:p>
              <a:p>
                <a:pPr lvl="1"/>
                <a:r>
                  <a:rPr lang="en-US" sz="2400" dirty="0" smtClean="0">
                    <a:latin typeface="Arial" panose="020B0604020202020204" pitchFamily="34" charset="0"/>
                    <a:cs typeface="Arial" panose="020B0604020202020204" pitchFamily="34" charset="0"/>
                  </a:rPr>
                  <a:t>MLE of mean: </a:t>
                </a:r>
                <a14:m>
                  <m:oMath xmlns:m="http://schemas.openxmlformats.org/officeDocument/2006/math">
                    <m:acc>
                      <m:accPr>
                        <m:chr m:val="̂"/>
                        <m:ctrlPr>
                          <a:rPr lang="en-US" sz="2400" b="0" i="1" smtClean="0">
                            <a:latin typeface="Cambria Math"/>
                            <a:cs typeface="Arial" panose="020B0604020202020204" pitchFamily="34" charset="0"/>
                          </a:rPr>
                        </m:ctrlPr>
                      </m:accPr>
                      <m:e>
                        <m:r>
                          <a:rPr lang="en-US" sz="2400" b="0" i="1" smtClean="0">
                            <a:latin typeface="Cambria Math"/>
                            <a:cs typeface="Arial" panose="020B0604020202020204" pitchFamily="34" charset="0"/>
                          </a:rPr>
                          <m:t>𝜇</m:t>
                        </m:r>
                      </m:e>
                    </m:acc>
                    <m:r>
                      <a:rPr lang="en-US" sz="2400" b="0" i="1" dirty="0" smtClean="0">
                        <a:latin typeface="Cambria Math"/>
                        <a:cs typeface="Arial" panose="020B0604020202020204" pitchFamily="34" charset="0"/>
                      </a:rPr>
                      <m:t>= </m:t>
                    </m:r>
                    <m:f>
                      <m:fPr>
                        <m:ctrlPr>
                          <a:rPr lang="en-US" sz="2400" b="0" i="1" dirty="0" smtClean="0">
                            <a:latin typeface="Cambria Math"/>
                            <a:cs typeface="Arial" panose="020B0604020202020204" pitchFamily="34" charset="0"/>
                          </a:rPr>
                        </m:ctrlPr>
                      </m:fPr>
                      <m:num>
                        <m:sSub>
                          <m:sSubPr>
                            <m:ctrlPr>
                              <a:rPr lang="en-US" sz="2400" b="0" i="1" dirty="0" smtClean="0">
                                <a:latin typeface="Cambria Math"/>
                                <a:cs typeface="Arial" panose="020B0604020202020204" pitchFamily="34" charset="0"/>
                              </a:rPr>
                            </m:ctrlPr>
                          </m:sSubPr>
                          <m:e>
                            <m:r>
                              <m:rPr>
                                <m:sty m:val="p"/>
                              </m:rPr>
                              <a:rPr lang="en-US" sz="2400" b="0" i="0" dirty="0" smtClean="0">
                                <a:latin typeface="Cambria Math"/>
                                <a:cs typeface="Arial" panose="020B0604020202020204" pitchFamily="34" charset="0"/>
                              </a:rPr>
                              <m:t>Σ</m:t>
                            </m:r>
                          </m:e>
                          <m:sub>
                            <m:r>
                              <a:rPr lang="en-US" sz="2400" b="0" i="1" dirty="0" smtClean="0">
                                <a:latin typeface="Cambria Math"/>
                                <a:cs typeface="Arial" panose="020B0604020202020204" pitchFamily="34" charset="0"/>
                              </a:rPr>
                              <m:t>𝑖</m:t>
                            </m:r>
                          </m:sub>
                        </m:sSub>
                        <m:sSub>
                          <m:sSubPr>
                            <m:ctrlPr>
                              <a:rPr lang="en-US" sz="2400" i="1" dirty="0">
                                <a:latin typeface="Cambria Math"/>
                                <a:cs typeface="Arial" panose="020B0604020202020204" pitchFamily="34" charset="0"/>
                              </a:rPr>
                            </m:ctrlPr>
                          </m:sSubPr>
                          <m:e>
                            <m:r>
                              <a:rPr lang="en-US" sz="2400" i="1" dirty="0">
                                <a:latin typeface="Cambria Math"/>
                                <a:cs typeface="Arial" panose="020B0604020202020204" pitchFamily="34" charset="0"/>
                              </a:rPr>
                              <m:t> </m:t>
                            </m:r>
                            <m:r>
                              <a:rPr lang="en-US" sz="2400" i="1" dirty="0">
                                <a:latin typeface="Cambria Math"/>
                                <a:cs typeface="Arial" panose="020B0604020202020204" pitchFamily="34" charset="0"/>
                              </a:rPr>
                              <m:t>𝑥</m:t>
                            </m:r>
                          </m:e>
                          <m:sub>
                            <m:r>
                              <a:rPr lang="en-US" sz="2400" i="1" dirty="0">
                                <a:latin typeface="Cambria Math"/>
                                <a:cs typeface="Arial" panose="020B0604020202020204" pitchFamily="34" charset="0"/>
                              </a:rPr>
                              <m:t>𝑖</m:t>
                            </m:r>
                          </m:sub>
                        </m:sSub>
                      </m:num>
                      <m:den>
                        <m:r>
                          <a:rPr lang="en-US" sz="2400" b="0" i="1" dirty="0" smtClean="0">
                            <a:latin typeface="Cambria Math"/>
                            <a:cs typeface="Arial" panose="020B0604020202020204" pitchFamily="34" charset="0"/>
                          </a:rPr>
                          <m:t>𝑁</m:t>
                        </m:r>
                      </m:den>
                    </m:f>
                  </m:oMath>
                </a14:m>
                <a:r>
                  <a:rPr lang="en-US" sz="2400" dirty="0" smtClean="0">
                    <a:latin typeface="Arial" panose="020B0604020202020204" pitchFamily="34" charset="0"/>
                    <a:cs typeface="Arial" panose="020B0604020202020204" pitchFamily="34" charset="0"/>
                  </a:rPr>
                  <a:t> </a:t>
                </a:r>
              </a:p>
              <a:p>
                <a:pPr lvl="1"/>
                <a:r>
                  <a:rPr lang="en-US" sz="2400" dirty="0" smtClean="0">
                    <a:latin typeface="Arial" panose="020B0604020202020204" pitchFamily="34" charset="0"/>
                    <a:cs typeface="Arial" panose="020B0604020202020204" pitchFamily="34" charset="0"/>
                  </a:rPr>
                  <a:t>MLE of covariance: </a:t>
                </a:r>
                <a14:m>
                  <m:oMath xmlns:m="http://schemas.openxmlformats.org/officeDocument/2006/math">
                    <m:acc>
                      <m:accPr>
                        <m:chr m:val="̂"/>
                        <m:ctrlPr>
                          <a:rPr lang="en-US" sz="2400" b="0" i="1" smtClean="0">
                            <a:latin typeface="Cambria Math"/>
                            <a:cs typeface="Arial" panose="020B0604020202020204" pitchFamily="34" charset="0"/>
                          </a:rPr>
                        </m:ctrlPr>
                      </m:accPr>
                      <m:e>
                        <m:r>
                          <m:rPr>
                            <m:sty m:val="p"/>
                          </m:rPr>
                          <a:rPr lang="en-US" sz="2400" b="0" i="0" smtClean="0">
                            <a:latin typeface="Cambria Math"/>
                            <a:cs typeface="Arial" panose="020B0604020202020204" pitchFamily="34" charset="0"/>
                          </a:rPr>
                          <m:t>Σ</m:t>
                        </m:r>
                      </m:e>
                    </m:acc>
                    <m:r>
                      <a:rPr lang="en-US" sz="2400" b="0" i="1" dirty="0" smtClean="0">
                        <a:latin typeface="Cambria Math"/>
                        <a:cs typeface="Arial" panose="020B0604020202020204" pitchFamily="34" charset="0"/>
                      </a:rPr>
                      <m:t>=</m:t>
                    </m:r>
                    <m:f>
                      <m:fPr>
                        <m:ctrlPr>
                          <a:rPr lang="en-US" sz="2400" b="0" i="1" dirty="0" smtClean="0">
                            <a:latin typeface="Cambria Math"/>
                            <a:cs typeface="Arial" panose="020B0604020202020204" pitchFamily="34" charset="0"/>
                          </a:rPr>
                        </m:ctrlPr>
                      </m:fPr>
                      <m:num>
                        <m:sSub>
                          <m:sSubPr>
                            <m:ctrlPr>
                              <a:rPr lang="en-US" sz="2400" b="0" i="1" dirty="0" smtClean="0">
                                <a:latin typeface="Cambria Math"/>
                                <a:cs typeface="Arial" panose="020B0604020202020204" pitchFamily="34" charset="0"/>
                              </a:rPr>
                            </m:ctrlPr>
                          </m:sSubPr>
                          <m:e>
                            <m:r>
                              <m:rPr>
                                <m:sty m:val="p"/>
                              </m:rPr>
                              <a:rPr lang="en-US" sz="2400" b="0" i="0" dirty="0" smtClean="0">
                                <a:latin typeface="Cambria Math"/>
                                <a:cs typeface="Arial" panose="020B0604020202020204" pitchFamily="34" charset="0"/>
                              </a:rPr>
                              <m:t>Σ</m:t>
                            </m:r>
                          </m:e>
                          <m:sub>
                            <m:r>
                              <a:rPr lang="en-US" sz="2400" b="0" i="1" dirty="0" smtClean="0">
                                <a:latin typeface="Cambria Math"/>
                                <a:cs typeface="Arial" panose="020B0604020202020204" pitchFamily="34" charset="0"/>
                              </a:rPr>
                              <m:t>𝑖</m:t>
                            </m:r>
                          </m:sub>
                        </m:sSub>
                        <m:sSup>
                          <m:sSupPr>
                            <m:ctrlPr>
                              <a:rPr lang="en-US" sz="2400" i="1" dirty="0" smtClean="0">
                                <a:latin typeface="Cambria Math"/>
                                <a:cs typeface="Arial" panose="020B0604020202020204" pitchFamily="34" charset="0"/>
                              </a:rPr>
                            </m:ctrlPr>
                          </m:sSupPr>
                          <m:e>
                            <m:r>
                              <a:rPr lang="en-US" sz="2400" i="1" dirty="0">
                                <a:latin typeface="Cambria Math"/>
                                <a:cs typeface="Arial" panose="020B0604020202020204" pitchFamily="34" charset="0"/>
                              </a:rPr>
                              <m:t>(</m:t>
                            </m:r>
                            <m:sSub>
                              <m:sSubPr>
                                <m:ctrlPr>
                                  <a:rPr lang="en-US" sz="2400" i="1" dirty="0">
                                    <a:latin typeface="Cambria Math"/>
                                    <a:cs typeface="Arial" panose="020B0604020202020204" pitchFamily="34" charset="0"/>
                                  </a:rPr>
                                </m:ctrlPr>
                              </m:sSubPr>
                              <m:e>
                                <m:r>
                                  <a:rPr lang="en-US" sz="2400" i="1" dirty="0">
                                    <a:latin typeface="Cambria Math"/>
                                    <a:cs typeface="Arial" panose="020B0604020202020204" pitchFamily="34" charset="0"/>
                                  </a:rPr>
                                  <m:t>𝑥</m:t>
                                </m:r>
                              </m:e>
                              <m:sub>
                                <m:r>
                                  <a:rPr lang="en-US" sz="2400" i="1" dirty="0">
                                    <a:latin typeface="Cambria Math"/>
                                    <a:cs typeface="Arial" panose="020B0604020202020204" pitchFamily="34" charset="0"/>
                                  </a:rPr>
                                  <m:t>𝑖</m:t>
                                </m:r>
                              </m:sub>
                            </m:sSub>
                            <m:r>
                              <a:rPr lang="en-US" sz="2400" i="1" dirty="0">
                                <a:latin typeface="Cambria Math"/>
                                <a:cs typeface="Arial" panose="020B0604020202020204" pitchFamily="34" charset="0"/>
                              </a:rPr>
                              <m:t>−</m:t>
                            </m:r>
                            <m:acc>
                              <m:accPr>
                                <m:chr m:val="̂"/>
                                <m:ctrlPr>
                                  <a:rPr lang="en-US" sz="2400" i="1" dirty="0">
                                    <a:latin typeface="Cambria Math"/>
                                    <a:cs typeface="Arial" panose="020B0604020202020204" pitchFamily="34" charset="0"/>
                                  </a:rPr>
                                </m:ctrlPr>
                              </m:accPr>
                              <m:e>
                                <m:r>
                                  <a:rPr lang="en-US" sz="2400" i="1" dirty="0">
                                    <a:latin typeface="Cambria Math"/>
                                    <a:cs typeface="Arial" panose="020B0604020202020204" pitchFamily="34" charset="0"/>
                                  </a:rPr>
                                  <m:t>𝜇</m:t>
                                </m:r>
                              </m:e>
                            </m:acc>
                            <m:r>
                              <a:rPr lang="en-US" sz="2400" i="1" dirty="0">
                                <a:latin typeface="Cambria Math"/>
                                <a:cs typeface="Arial" panose="020B0604020202020204" pitchFamily="34" charset="0"/>
                              </a:rPr>
                              <m:t>)</m:t>
                            </m:r>
                            <m:d>
                              <m:dPr>
                                <m:ctrlPr>
                                  <a:rPr lang="en-US" sz="2400" i="1" dirty="0">
                                    <a:latin typeface="Cambria Math"/>
                                    <a:cs typeface="Arial" panose="020B0604020202020204" pitchFamily="34" charset="0"/>
                                  </a:rPr>
                                </m:ctrlPr>
                              </m:dPr>
                              <m:e>
                                <m:sSub>
                                  <m:sSubPr>
                                    <m:ctrlPr>
                                      <a:rPr lang="en-US" sz="2400" i="1" dirty="0">
                                        <a:latin typeface="Cambria Math"/>
                                        <a:cs typeface="Arial" panose="020B0604020202020204" pitchFamily="34" charset="0"/>
                                      </a:rPr>
                                    </m:ctrlPr>
                                  </m:sSubPr>
                                  <m:e>
                                    <m:r>
                                      <a:rPr lang="en-US" sz="2400" i="1" dirty="0">
                                        <a:latin typeface="Cambria Math"/>
                                        <a:cs typeface="Arial" panose="020B0604020202020204" pitchFamily="34" charset="0"/>
                                      </a:rPr>
                                      <m:t>𝑥</m:t>
                                    </m:r>
                                  </m:e>
                                  <m:sub>
                                    <m:r>
                                      <a:rPr lang="en-US" sz="2400" i="1" dirty="0">
                                        <a:latin typeface="Cambria Math"/>
                                        <a:cs typeface="Arial" panose="020B0604020202020204" pitchFamily="34" charset="0"/>
                                      </a:rPr>
                                      <m:t>𝑖</m:t>
                                    </m:r>
                                  </m:sub>
                                </m:sSub>
                                <m:r>
                                  <a:rPr lang="en-US" sz="2400" i="1" dirty="0">
                                    <a:latin typeface="Cambria Math"/>
                                    <a:cs typeface="Arial" panose="020B0604020202020204" pitchFamily="34" charset="0"/>
                                  </a:rPr>
                                  <m:t>−</m:t>
                                </m:r>
                                <m:acc>
                                  <m:accPr>
                                    <m:chr m:val="̂"/>
                                    <m:ctrlPr>
                                      <a:rPr lang="en-US" sz="2400" i="1" dirty="0">
                                        <a:latin typeface="Cambria Math"/>
                                        <a:cs typeface="Arial" panose="020B0604020202020204" pitchFamily="34" charset="0"/>
                                      </a:rPr>
                                    </m:ctrlPr>
                                  </m:accPr>
                                  <m:e>
                                    <m:r>
                                      <a:rPr lang="en-US" sz="2400" i="1" dirty="0">
                                        <a:latin typeface="Cambria Math"/>
                                        <a:cs typeface="Arial" panose="020B0604020202020204" pitchFamily="34" charset="0"/>
                                      </a:rPr>
                                      <m:t>𝜇</m:t>
                                    </m:r>
                                  </m:e>
                                </m:acc>
                              </m:e>
                            </m:d>
                          </m:e>
                          <m:sup>
                            <m:r>
                              <a:rPr lang="en-US" sz="2400" b="0" i="1" dirty="0" smtClean="0">
                                <a:latin typeface="Cambria Math"/>
                                <a:cs typeface="Arial" panose="020B0604020202020204" pitchFamily="34" charset="0"/>
                              </a:rPr>
                              <m:t>𝑇</m:t>
                            </m:r>
                          </m:sup>
                        </m:sSup>
                      </m:num>
                      <m:den>
                        <m:r>
                          <a:rPr lang="en-US" sz="2400" b="0" i="1" dirty="0" smtClean="0">
                            <a:latin typeface="Cambria Math"/>
                            <a:cs typeface="Arial" panose="020B0604020202020204" pitchFamily="34" charset="0"/>
                          </a:rPr>
                          <m:t>𝑁</m:t>
                        </m:r>
                      </m:den>
                    </m:f>
                  </m:oMath>
                </a14:m>
                <a:endParaRPr lang="en-US" sz="2400" dirty="0" smtClean="0">
                  <a:latin typeface="Arial" panose="020B060402020202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3"/>
                <a:stretch>
                  <a:fillRect l="-1630" t="-1615"/>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2534"/>
            <a:ext cx="7677150" cy="78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599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K-means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0600"/>
            <a:ext cx="8229600" cy="5135563"/>
          </a:xfrm>
        </p:spPr>
        <p:txBody>
          <a:bodyPr/>
          <a:lstStyle/>
          <a:p>
            <a:r>
              <a:rPr lang="en-US" sz="2800" dirty="0" smtClean="0">
                <a:latin typeface="Arial" panose="020B0604020202020204" pitchFamily="34" charset="0"/>
                <a:cs typeface="Arial" panose="020B0604020202020204" pitchFamily="34" charset="0"/>
              </a:rPr>
              <a:t>Partition data into clusters such that:</a:t>
            </a:r>
          </a:p>
          <a:p>
            <a:pPr lvl="1"/>
            <a:r>
              <a:rPr lang="en-US" sz="2000" dirty="0" smtClean="0">
                <a:latin typeface="Arial" panose="020B0604020202020204" pitchFamily="34" charset="0"/>
                <a:cs typeface="Arial" panose="020B0604020202020204" pitchFamily="34" charset="0"/>
              </a:rPr>
              <a:t>Clusters are tight (distance to cluster center is small)</a:t>
            </a:r>
          </a:p>
          <a:p>
            <a:pPr lvl="1"/>
            <a:r>
              <a:rPr lang="en-US" sz="2000" dirty="0" smtClean="0">
                <a:latin typeface="Arial" panose="020B0604020202020204" pitchFamily="34" charset="0"/>
                <a:cs typeface="Arial" panose="020B0604020202020204" pitchFamily="34" charset="0"/>
              </a:rPr>
              <a:t>Every data point is closer to its own cluster center than to all other cluster centers (</a:t>
            </a:r>
            <a:r>
              <a:rPr lang="en-US" sz="2000" dirty="0" err="1" smtClean="0">
                <a:latin typeface="Arial" panose="020B0604020202020204" pitchFamily="34" charset="0"/>
                <a:cs typeface="Arial" panose="020B0604020202020204" pitchFamily="34" charset="0"/>
              </a:rPr>
              <a:t>Voronoi</a:t>
            </a:r>
            <a:r>
              <a:rPr lang="en-US" sz="2000" dirty="0" smtClean="0">
                <a:latin typeface="Arial" panose="020B0604020202020204" pitchFamily="34" charset="0"/>
                <a:cs typeface="Arial" panose="020B0604020202020204" pitchFamily="34" charset="0"/>
              </a:rPr>
              <a:t> diagram)</a:t>
            </a:r>
          </a:p>
          <a:p>
            <a:pPr marL="0" indent="0">
              <a:buNone/>
            </a:pPr>
            <a:r>
              <a:rPr lang="en-US" sz="2800" i="1" dirty="0" smtClean="0">
                <a:latin typeface="Arial" panose="020B0604020202020204" pitchFamily="34" charset="0"/>
                <a:ea typeface="Cambria Math" panose="02040503050406030204" pitchFamily="18"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222176"/>
            <a:ext cx="2539682" cy="24888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846" y="3048005"/>
            <a:ext cx="3154828" cy="3113316"/>
          </a:xfrm>
          <a:prstGeom prst="rect">
            <a:avLst/>
          </a:prstGeom>
        </p:spPr>
      </p:pic>
      <p:sp>
        <p:nvSpPr>
          <p:cNvPr id="8" name="TextBox 7"/>
          <p:cNvSpPr txBox="1"/>
          <p:nvPr/>
        </p:nvSpPr>
        <p:spPr>
          <a:xfrm>
            <a:off x="2057400" y="6313716"/>
            <a:ext cx="3537852" cy="369332"/>
          </a:xfrm>
          <a:prstGeom prst="rect">
            <a:avLst/>
          </a:prstGeom>
          <a:noFill/>
        </p:spPr>
        <p:txBody>
          <a:bodyPr wrap="square" rtlCol="0">
            <a:spAutoFit/>
          </a:bodyPr>
          <a:lstStyle/>
          <a:p>
            <a:r>
              <a:rPr lang="en-US" dirty="0" smtClean="0"/>
              <a:t>[figures excerpted from Wikipedia]</a:t>
            </a:r>
            <a:endParaRPr lang="en-US" dirty="0"/>
          </a:p>
        </p:txBody>
      </p:sp>
    </p:spTree>
    <p:extLst>
      <p:ext uri="{BB962C8B-B14F-4D97-AF65-F5344CB8AC3E}">
        <p14:creationId xmlns:p14="http://schemas.microsoft.com/office/powerpoint/2010/main" val="2342741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Formulation</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p:spPr>
            <p:txBody>
              <a:bodyPr/>
              <a:lstStyle/>
              <a:p>
                <a:r>
                  <a:rPr lang="en-US" sz="2800" dirty="0" smtClean="0">
                    <a:latin typeface="Arial" panose="020B0604020202020204" pitchFamily="34" charset="0"/>
                    <a:cs typeface="Arial" panose="020B0604020202020204" pitchFamily="34" charset="0"/>
                  </a:rPr>
                  <a:t>Find K clusters that minimize:</a:t>
                </a:r>
              </a:p>
              <a:p>
                <a:endParaRPr lang="en-US" sz="2800" i="1" dirty="0">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800" i="1" dirty="0" smtClean="0">
                    <a:latin typeface="Arial" panose="020B0604020202020204" pitchFamily="34" charset="0"/>
                    <a:ea typeface="Cambria Math" panose="02040503050406030204" pitchFamily="18"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Two parameters: </a:t>
                </a:r>
                <a14:m>
                  <m:oMath xmlns:m="http://schemas.openxmlformats.org/officeDocument/2006/math">
                    <m:r>
                      <a:rPr lang="en-US" sz="2400" i="1" dirty="0" smtClean="0">
                        <a:latin typeface="Cambria Math"/>
                        <a:cs typeface="Arial" panose="020B0604020202020204" pitchFamily="34" charset="0"/>
                      </a:rPr>
                      <m:t>{</m:t>
                    </m:r>
                    <m:r>
                      <a:rPr lang="en-US" sz="2400" i="1" dirty="0" smtClean="0">
                        <a:latin typeface="Cambria Math"/>
                        <a:cs typeface="Arial" panose="020B0604020202020204" pitchFamily="34" charset="0"/>
                      </a:rPr>
                      <m:t>𝑙𝑎𝑏𝑒𝑙</m:t>
                    </m:r>
                    <m:r>
                      <a:rPr lang="en-US" sz="2400" i="1" dirty="0" smtClean="0">
                        <a:latin typeface="Cambria Math"/>
                        <a:cs typeface="Arial" panose="020B0604020202020204" pitchFamily="34" charset="0"/>
                      </a:rPr>
                      <m:t>, </m:t>
                    </m:r>
                    <m:r>
                      <a:rPr lang="en-US" sz="2400" i="1" dirty="0" smtClean="0">
                        <a:latin typeface="Cambria Math"/>
                        <a:cs typeface="Arial" panose="020B0604020202020204" pitchFamily="34" charset="0"/>
                      </a:rPr>
                      <m:t>𝑐𝑙𝑢𝑠𝑡𝑒𝑟</m:t>
                    </m:r>
                    <m:r>
                      <a:rPr lang="en-US" sz="2400" i="1" dirty="0" smtClean="0">
                        <a:latin typeface="Cambria Math"/>
                        <a:cs typeface="Arial" panose="020B0604020202020204" pitchFamily="34" charset="0"/>
                      </a:rPr>
                      <m:t> </m:t>
                    </m:r>
                    <m:r>
                      <a:rPr lang="en-US" sz="2400" i="1" dirty="0" smtClean="0">
                        <a:latin typeface="Cambria Math"/>
                        <a:cs typeface="Arial" panose="020B0604020202020204" pitchFamily="34" charset="0"/>
                      </a:rPr>
                      <m:t>𝑐𝑒𝑛𝑡𝑒𝑟</m:t>
                    </m:r>
                    <m:r>
                      <a:rPr lang="en-US" sz="2400" i="1" dirty="0" smtClean="0">
                        <a:latin typeface="Cambria Math"/>
                        <a:cs typeface="Arial" panose="020B0604020202020204" pitchFamily="34" charset="0"/>
                      </a:rPr>
                      <m:t>}</m:t>
                    </m:r>
                  </m:oMath>
                </a14:m>
                <a:endParaRPr lang="en-US" sz="2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NP-hard for global optimal solution</a:t>
                </a:r>
              </a:p>
              <a:p>
                <a:r>
                  <a:rPr lang="en-US" sz="2400" dirty="0">
                    <a:latin typeface="Arial" panose="020B0604020202020204" pitchFamily="34" charset="0"/>
                    <a:cs typeface="Arial" panose="020B0604020202020204" pitchFamily="34" charset="0"/>
                  </a:rPr>
                  <a:t>Iterative </a:t>
                </a:r>
                <a:r>
                  <a:rPr lang="en-US" sz="2400" dirty="0" smtClean="0">
                    <a:latin typeface="Arial" panose="020B0604020202020204" pitchFamily="34" charset="0"/>
                    <a:cs typeface="Arial" panose="020B0604020202020204" pitchFamily="34" charset="0"/>
                  </a:rPr>
                  <a:t>procedure (local minimum)</a:t>
                </a:r>
                <a:endParaRPr lang="en-US" sz="28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3"/>
                <a:stretch>
                  <a:fillRect l="-1259" t="-1224"/>
                </a:stretch>
              </a:blipFill>
            </p:spPr>
            <p:txBody>
              <a:bodyPr/>
              <a:lstStyle/>
              <a:p>
                <a:r>
                  <a:rPr lang="en-US">
                    <a:noFill/>
                  </a:rPr>
                  <a:t> </a:t>
                </a:r>
              </a:p>
            </p:txBody>
          </p:sp>
        </mc:Fallback>
      </mc:AlternateContent>
      <p:sp>
        <p:nvSpPr>
          <p:cNvPr id="6" name="Rectangular Callout 5"/>
          <p:cNvSpPr/>
          <p:nvPr/>
        </p:nvSpPr>
        <p:spPr>
          <a:xfrm>
            <a:off x="6629400" y="1617304"/>
            <a:ext cx="1828800" cy="609600"/>
          </a:xfrm>
          <a:prstGeom prst="wedgeRectCallout">
            <a:avLst>
              <a:gd name="adj1" fmla="val -26372"/>
              <a:gd name="adj2" fmla="val 109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Cluster center</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685800" y="2226904"/>
                <a:ext cx="7073796" cy="1237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cs typeface="Arial" panose="020B0604020202020204" pitchFamily="34" charset="0"/>
                        </a:rPr>
                        <m:t>Φ</m:t>
                      </m:r>
                      <m:d>
                        <m:dPr>
                          <m:ctrlPr>
                            <a:rPr lang="en-US" sz="2800" i="1">
                              <a:latin typeface="Cambria Math"/>
                              <a:ea typeface="Cambria Math" panose="02040503050406030204" pitchFamily="18" charset="0"/>
                              <a:cs typeface="Arial" panose="020B0604020202020204" pitchFamily="34" charset="0"/>
                            </a:rPr>
                          </m:ctrlPr>
                        </m:dPr>
                        <m:e>
                          <m:r>
                            <a:rPr lang="en-US" sz="2800" b="1" i="1">
                              <a:latin typeface="Cambria Math" panose="02040503050406030204" pitchFamily="18" charset="0"/>
                              <a:ea typeface="Cambria Math" panose="02040503050406030204" pitchFamily="18" charset="0"/>
                              <a:cs typeface="Arial" panose="020B0604020202020204" pitchFamily="34" charset="0"/>
                            </a:rPr>
                            <m:t>𝑪</m:t>
                          </m:r>
                          <m:r>
                            <a:rPr lang="en-US" sz="2800" i="1">
                              <a:latin typeface="Cambria Math" panose="02040503050406030204" pitchFamily="18" charset="0"/>
                              <a:ea typeface="Cambria Math" panose="02040503050406030204" pitchFamily="18" charset="0"/>
                              <a:cs typeface="Arial" panose="020B0604020202020204" pitchFamily="34" charset="0"/>
                            </a:rPr>
                            <m:t>,</m:t>
                          </m:r>
                          <m:r>
                            <a:rPr lang="en-US" sz="2800" b="1" i="1">
                              <a:latin typeface="Cambria Math" panose="02040503050406030204" pitchFamily="18" charset="0"/>
                              <a:ea typeface="Cambria Math" panose="02040503050406030204" pitchFamily="18" charset="0"/>
                              <a:cs typeface="Arial" panose="020B0604020202020204" pitchFamily="34" charset="0"/>
                            </a:rPr>
                            <m:t>𝒙</m:t>
                          </m:r>
                        </m:e>
                      </m:d>
                      <m:r>
                        <a:rPr lang="en-US" sz="2800" i="1">
                          <a:latin typeface="Cambria Math" panose="02040503050406030204" pitchFamily="18" charset="0"/>
                          <a:ea typeface="Cambria Math" panose="02040503050406030204" pitchFamily="18" charset="0"/>
                          <a:cs typeface="Arial" panose="020B0604020202020204" pitchFamily="34" charset="0"/>
                        </a:rPr>
                        <m:t>= </m:t>
                      </m:r>
                      <m:nary>
                        <m:naryPr>
                          <m:chr m:val="∑"/>
                          <m:supHide m:val="on"/>
                          <m:ctrlPr>
                            <a:rPr lang="en-US" sz="2800" i="1">
                              <a:latin typeface="Cambria Math"/>
                              <a:ea typeface="Cambria Math" panose="02040503050406030204" pitchFamily="18" charset="0"/>
                              <a:cs typeface="Arial" panose="020B0604020202020204" pitchFamily="34" charset="0"/>
                            </a:rPr>
                          </m:ctrlPr>
                        </m:naryPr>
                        <m:sub>
                          <m:r>
                            <a:rPr lang="en-US" sz="2800" i="1">
                              <a:latin typeface="Cambria Math" panose="02040503050406030204" pitchFamily="18" charset="0"/>
                              <a:ea typeface="Cambria Math" panose="02040503050406030204" pitchFamily="18" charset="0"/>
                              <a:cs typeface="Arial" panose="020B0604020202020204" pitchFamily="34" charset="0"/>
                            </a:rPr>
                            <m:t>𝑖</m:t>
                          </m:r>
                          <m:r>
                            <a:rPr lang="en-US" sz="2800" i="1">
                              <a:latin typeface="Cambria Math" panose="02040503050406030204" pitchFamily="18" charset="0"/>
                              <a:ea typeface="Cambria Math" panose="02040503050406030204" pitchFamily="18" charset="0"/>
                              <a:cs typeface="Arial" panose="020B0604020202020204" pitchFamily="34" charset="0"/>
                            </a:rPr>
                            <m:t>∈|</m:t>
                          </m:r>
                          <m:r>
                            <a:rPr lang="en-US" sz="2800" b="1" i="1">
                              <a:latin typeface="Cambria Math" panose="02040503050406030204" pitchFamily="18" charset="0"/>
                              <a:ea typeface="Cambria Math" panose="02040503050406030204" pitchFamily="18" charset="0"/>
                              <a:cs typeface="Arial" panose="020B0604020202020204" pitchFamily="34" charset="0"/>
                            </a:rPr>
                            <m:t>|</m:t>
                          </m:r>
                          <m:r>
                            <a:rPr lang="en-US" sz="2800" b="1" i="1">
                              <a:latin typeface="Cambria Math" panose="02040503050406030204" pitchFamily="18" charset="0"/>
                              <a:ea typeface="Cambria Math" panose="02040503050406030204" pitchFamily="18" charset="0"/>
                              <a:cs typeface="Arial" panose="020B0604020202020204" pitchFamily="34" charset="0"/>
                            </a:rPr>
                            <m:t>𝑪</m:t>
                          </m:r>
                          <m:r>
                            <a:rPr lang="en-US" sz="2800" b="1" i="1">
                              <a:latin typeface="Cambria Math" panose="02040503050406030204" pitchFamily="18" charset="0"/>
                              <a:ea typeface="Cambria Math" panose="02040503050406030204" pitchFamily="18" charset="0"/>
                              <a:cs typeface="Arial" panose="020B0604020202020204" pitchFamily="34" charset="0"/>
                            </a:rPr>
                            <m:t>||</m:t>
                          </m:r>
                        </m:sub>
                        <m:sup/>
                        <m:e>
                          <m:d>
                            <m:dPr>
                              <m:begChr m:val="{"/>
                              <m:endChr m:val="}"/>
                              <m:ctrlPr>
                                <a:rPr lang="en-US" sz="2800" i="1">
                                  <a:latin typeface="Cambria Math"/>
                                  <a:ea typeface="Cambria Math" panose="02040503050406030204" pitchFamily="18" charset="0"/>
                                  <a:cs typeface="Arial" panose="020B0604020202020204" pitchFamily="34" charset="0"/>
                                </a:rPr>
                              </m:ctrlPr>
                            </m:dPr>
                            <m:e>
                              <m:nary>
                                <m:naryPr>
                                  <m:chr m:val="∑"/>
                                  <m:supHide m:val="on"/>
                                  <m:ctrlPr>
                                    <a:rPr lang="en-US" sz="2800" i="1">
                                      <a:latin typeface="Cambria Math"/>
                                      <a:ea typeface="Cambria Math" panose="02040503050406030204" pitchFamily="18" charset="0"/>
                                      <a:cs typeface="Arial" panose="020B0604020202020204" pitchFamily="34" charset="0"/>
                                    </a:rPr>
                                  </m:ctrlPr>
                                </m:naryPr>
                                <m:sub>
                                  <m:sSub>
                                    <m:sSubPr>
                                      <m:ctrlPr>
                                        <a:rPr lang="en-US" sz="2800" i="1">
                                          <a:latin typeface="Cambria Math"/>
                                          <a:ea typeface="Cambria Math" panose="02040503050406030204" pitchFamily="18" charset="0"/>
                                          <a:cs typeface="Arial" panose="020B0604020202020204" pitchFamily="34" charset="0"/>
                                        </a:rPr>
                                      </m:ctrlPr>
                                    </m:sSubPr>
                                    <m:e>
                                      <m:r>
                                        <m:rPr>
                                          <m:brk m:alnAt="7"/>
                                        </m:rPr>
                                        <a:rPr lang="en-US" sz="2800" b="1" i="1">
                                          <a:latin typeface="Cambria Math" panose="02040503050406030204" pitchFamily="18" charset="0"/>
                                          <a:ea typeface="Cambria Math" panose="02040503050406030204" pitchFamily="18" charset="0"/>
                                          <a:cs typeface="Arial" panose="020B0604020202020204" pitchFamily="34" charset="0"/>
                                        </a:rPr>
                                        <m:t>𝒙</m:t>
                                      </m:r>
                                    </m:e>
                                    <m:sub>
                                      <m:r>
                                        <a:rPr lang="en-US" sz="2800" i="1">
                                          <a:latin typeface="Cambria Math" panose="02040503050406030204" pitchFamily="18" charset="0"/>
                                          <a:ea typeface="Cambria Math" panose="02040503050406030204" pitchFamily="18" charset="0"/>
                                          <a:cs typeface="Arial" panose="020B0604020202020204" pitchFamily="34" charset="0"/>
                                        </a:rPr>
                                        <m:t>𝑗</m:t>
                                      </m:r>
                                    </m:sub>
                                  </m:sSub>
                                  <m:r>
                                    <a:rPr lang="en-US" sz="2800" i="1">
                                      <a:latin typeface="Cambria Math" panose="02040503050406030204" pitchFamily="18" charset="0"/>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b="1" i="1">
                                          <a:latin typeface="Cambria Math" panose="02040503050406030204" pitchFamily="18" charset="0"/>
                                          <a:ea typeface="Cambria Math" panose="02040503050406030204" pitchFamily="18" charset="0"/>
                                          <a:cs typeface="Arial" panose="020B0604020202020204" pitchFamily="34" charset="0"/>
                                        </a:rPr>
                                        <m:t>𝑪</m:t>
                                      </m:r>
                                    </m:e>
                                    <m:sub>
                                      <m:r>
                                        <a:rPr lang="en-US" sz="2800" i="1">
                                          <a:latin typeface="Cambria Math" panose="02040503050406030204" pitchFamily="18" charset="0"/>
                                          <a:ea typeface="Cambria Math" panose="02040503050406030204" pitchFamily="18" charset="0"/>
                                          <a:cs typeface="Arial" panose="020B0604020202020204" pitchFamily="34" charset="0"/>
                                        </a:rPr>
                                        <m:t>𝑖</m:t>
                                      </m:r>
                                    </m:sub>
                                  </m:sSub>
                                </m:sub>
                                <m:sup/>
                                <m:e>
                                  <m:sSup>
                                    <m:sSupPr>
                                      <m:ctrlPr>
                                        <a:rPr lang="en-US" sz="2800" i="1">
                                          <a:latin typeface="Cambria Math"/>
                                          <a:ea typeface="Cambria Math" panose="02040503050406030204" pitchFamily="18" charset="0"/>
                                          <a:cs typeface="Arial" panose="020B0604020202020204" pitchFamily="34" charset="0"/>
                                        </a:rPr>
                                      </m:ctrlPr>
                                    </m:sSupPr>
                                    <m:e>
                                      <m:d>
                                        <m:dPr>
                                          <m:ctrlPr>
                                            <a:rPr lang="en-US" sz="2800" i="1">
                                              <a:latin typeface="Cambria Math"/>
                                              <a:ea typeface="Cambria Math" panose="02040503050406030204" pitchFamily="18" charset="0"/>
                                              <a:cs typeface="Arial" panose="020B0604020202020204" pitchFamily="34" charset="0"/>
                                            </a:rPr>
                                          </m:ctrlPr>
                                        </m:dPr>
                                        <m:e>
                                          <m:sSub>
                                            <m:sSubPr>
                                              <m:ctrlPr>
                                                <a:rPr lang="en-US" sz="2800" b="1" i="1">
                                                  <a:latin typeface="Cambria Math"/>
                                                  <a:ea typeface="Cambria Math" panose="02040503050406030204" pitchFamily="18" charset="0"/>
                                                  <a:cs typeface="Arial" panose="020B0604020202020204" pitchFamily="34" charset="0"/>
                                                </a:rPr>
                                              </m:ctrlPr>
                                            </m:sSubPr>
                                            <m:e>
                                              <m:r>
                                                <a:rPr lang="en-US" sz="2800" b="1" i="1">
                                                  <a:latin typeface="Cambria Math" panose="02040503050406030204" pitchFamily="18" charset="0"/>
                                                  <a:ea typeface="Cambria Math" panose="02040503050406030204" pitchFamily="18" charset="0"/>
                                                  <a:cs typeface="Arial" panose="020B0604020202020204" pitchFamily="34" charset="0"/>
                                                </a:rPr>
                                                <m:t>𝒙</m:t>
                                              </m:r>
                                            </m:e>
                                            <m:sub>
                                              <m:r>
                                                <a:rPr lang="en-US" sz="2800" b="1" i="1" smtClean="0">
                                                  <a:latin typeface="Cambria Math" panose="02040503050406030204" pitchFamily="18" charset="0"/>
                                                  <a:ea typeface="Cambria Math" panose="02040503050406030204" pitchFamily="18" charset="0"/>
                                                  <a:cs typeface="Arial" panose="020B0604020202020204" pitchFamily="34" charset="0"/>
                                                </a:rPr>
                                                <m:t>𝒋</m:t>
                                              </m:r>
                                            </m:sub>
                                          </m:sSub>
                                          <m:r>
                                            <a:rPr lang="en-US" sz="2800" i="1">
                                              <a:latin typeface="Cambria Math" panose="02040503050406030204" pitchFamily="18" charset="0"/>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i="1" smtClean="0">
                                                  <a:latin typeface="Cambria Math" panose="02040503050406030204" pitchFamily="18" charset="0"/>
                                                  <a:ea typeface="Cambria Math" panose="02040503050406030204" pitchFamily="18" charset="0"/>
                                                  <a:cs typeface="Arial" panose="020B0604020202020204" pitchFamily="34" charset="0"/>
                                                </a:rPr>
                                                <m:t>𝝁</m:t>
                                              </m:r>
                                            </m:e>
                                            <m:sub>
                                              <m:r>
                                                <a:rPr lang="en-US" sz="2800" i="1">
                                                  <a:latin typeface="Cambria Math" panose="02040503050406030204" pitchFamily="18" charset="0"/>
                                                  <a:ea typeface="Cambria Math" panose="02040503050406030204" pitchFamily="18" charset="0"/>
                                                  <a:cs typeface="Arial" panose="020B0604020202020204" pitchFamily="34" charset="0"/>
                                                </a:rPr>
                                                <m:t>𝑖</m:t>
                                              </m:r>
                                            </m:sub>
                                          </m:sSub>
                                          <m:r>
                                            <a:rPr lang="en-US" sz="2800" i="1">
                                              <a:latin typeface="Cambria Math" panose="02040503050406030204" pitchFamily="18" charset="0"/>
                                              <a:ea typeface="Cambria Math" panose="02040503050406030204" pitchFamily="18" charset="0"/>
                                              <a:cs typeface="Arial" panose="020B0604020202020204" pitchFamily="34" charset="0"/>
                                            </a:rPr>
                                            <m:t>)</m:t>
                                          </m:r>
                                        </m:e>
                                      </m:d>
                                    </m:e>
                                    <m:sup>
                                      <m:r>
                                        <a:rPr lang="en-US" sz="2800" i="1">
                                          <a:latin typeface="Cambria Math" panose="02040503050406030204" pitchFamily="18" charset="0"/>
                                          <a:ea typeface="Cambria Math" panose="02040503050406030204" pitchFamily="18" charset="0"/>
                                          <a:cs typeface="Arial" panose="020B0604020202020204" pitchFamily="34" charset="0"/>
                                        </a:rPr>
                                        <m:t>𝑇</m:t>
                                      </m:r>
                                    </m:sup>
                                  </m:sSup>
                                  <m:d>
                                    <m:dPr>
                                      <m:ctrlPr>
                                        <a:rPr lang="en-US" sz="2800" i="1">
                                          <a:latin typeface="Cambria Math"/>
                                          <a:ea typeface="Cambria Math" panose="02040503050406030204" pitchFamily="18" charset="0"/>
                                          <a:cs typeface="Arial" panose="020B0604020202020204" pitchFamily="34" charset="0"/>
                                        </a:rPr>
                                      </m:ctrlPr>
                                    </m:dPr>
                                    <m:e>
                                      <m:sSub>
                                        <m:sSubPr>
                                          <m:ctrlPr>
                                            <a:rPr lang="en-US" sz="2800" i="1">
                                              <a:latin typeface="Cambria Math"/>
                                              <a:ea typeface="Cambria Math" panose="02040503050406030204" pitchFamily="18" charset="0"/>
                                              <a:cs typeface="Arial" panose="020B0604020202020204" pitchFamily="34" charset="0"/>
                                            </a:rPr>
                                          </m:ctrlPr>
                                        </m:sSubPr>
                                        <m:e>
                                          <m:r>
                                            <a:rPr lang="en-US" sz="2800" b="1" i="1">
                                              <a:latin typeface="Cambria Math" panose="02040503050406030204" pitchFamily="18" charset="0"/>
                                              <a:ea typeface="Cambria Math" panose="02040503050406030204" pitchFamily="18" charset="0"/>
                                              <a:cs typeface="Arial" panose="020B0604020202020204" pitchFamily="34" charset="0"/>
                                            </a:rPr>
                                            <m:t>𝒙</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𝑗</m:t>
                                          </m:r>
                                        </m:sub>
                                      </m:sSub>
                                      <m:r>
                                        <a:rPr lang="en-US" sz="2800" i="1">
                                          <a:latin typeface="Cambria Math" panose="02040503050406030204" pitchFamily="18" charset="0"/>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b="1" i="1" smtClean="0">
                                              <a:latin typeface="Cambria Math" panose="02040503050406030204" pitchFamily="18" charset="0"/>
                                              <a:ea typeface="Cambria Math" panose="02040503050406030204" pitchFamily="18" charset="0"/>
                                              <a:cs typeface="Arial" panose="020B0604020202020204" pitchFamily="34" charset="0"/>
                                            </a:rPr>
                                            <m:t>𝝁</m:t>
                                          </m:r>
                                        </m:e>
                                        <m:sub>
                                          <m:r>
                                            <a:rPr lang="en-US" sz="2800" i="1">
                                              <a:latin typeface="Cambria Math" panose="02040503050406030204" pitchFamily="18" charset="0"/>
                                              <a:ea typeface="Cambria Math" panose="02040503050406030204" pitchFamily="18" charset="0"/>
                                              <a:cs typeface="Arial" panose="020B0604020202020204" pitchFamily="34" charset="0"/>
                                            </a:rPr>
                                            <m:t>𝑖</m:t>
                                          </m:r>
                                        </m:sub>
                                      </m:sSub>
                                    </m:e>
                                  </m:d>
                                </m:e>
                              </m:nary>
                            </m:e>
                          </m:d>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2226904"/>
                <a:ext cx="7073796" cy="123739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78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K-means algorithm</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572000"/>
              </a:xfrm>
            </p:spPr>
            <p:txBody>
              <a:bodyPr/>
              <a:lstStyle/>
              <a:p>
                <a:pPr marL="514350" indent="-514350">
                  <a:spcBef>
                    <a:spcPts val="1200"/>
                  </a:spcBef>
                  <a:buAutoNum type="arabicPeriod"/>
                </a:pPr>
                <a:r>
                  <a:rPr lang="en-US" sz="2800" i="1" dirty="0" smtClean="0">
                    <a:latin typeface="Arial" panose="020B0604020202020204" pitchFamily="34" charset="0"/>
                    <a:ea typeface="Cambria Math" panose="02040503050406030204" pitchFamily="18" charset="0"/>
                    <a:cs typeface="Arial" panose="020B0604020202020204" pitchFamily="34" charset="0"/>
                  </a:rPr>
                  <a:t>Choose cluster number K</a:t>
                </a:r>
              </a:p>
              <a:p>
                <a:pPr marL="514350" indent="-514350">
                  <a:spcBef>
                    <a:spcPts val="1200"/>
                  </a:spcBef>
                  <a:buAutoNum type="arabicPeriod"/>
                </a:pPr>
                <a:r>
                  <a:rPr lang="en-US" sz="2800" i="1" dirty="0" smtClean="0">
                    <a:latin typeface="Arial" panose="020B0604020202020204" pitchFamily="34" charset="0"/>
                    <a:ea typeface="Cambria Math" panose="02040503050406030204" pitchFamily="18" charset="0"/>
                    <a:cs typeface="Arial" panose="020B0604020202020204" pitchFamily="34" charset="0"/>
                  </a:rPr>
                  <a:t>Initialize cluster center </a:t>
                </a:r>
                <a14:m>
                  <m:oMath xmlns:m="http://schemas.openxmlformats.org/officeDocument/2006/math">
                    <m:sSub>
                      <m:sSubPr>
                        <m:ctrlPr>
                          <a:rPr lang="en-US" sz="2800" b="0" i="1" smtClean="0">
                            <a:latin typeface="Cambria Math"/>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𝜇</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1</m:t>
                        </m:r>
                      </m:sub>
                    </m:sSub>
                    <m:r>
                      <a:rPr lang="en-US" sz="28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2800" b="0" i="1" smtClean="0">
                            <a:latin typeface="Cambria Math"/>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𝜇</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𝑘</m:t>
                        </m:r>
                      </m:sub>
                    </m:sSub>
                  </m:oMath>
                </a14:m>
                <a:endParaRPr lang="en-US" sz="2800" dirty="0" smtClean="0">
                  <a:latin typeface="Arial" panose="020B0604020202020204" pitchFamily="34" charset="0"/>
                  <a:cs typeface="Arial" panose="020B0604020202020204" pitchFamily="34" charset="0"/>
                </a:endParaRPr>
              </a:p>
              <a:p>
                <a:pPr marL="857250" lvl="1" indent="-457200">
                  <a:buAutoNum type="alphaLcPeriod"/>
                </a:pPr>
                <a:r>
                  <a:rPr lang="en-US" sz="2000" dirty="0" smtClean="0">
                    <a:latin typeface="Arial" panose="020B0604020202020204" pitchFamily="34" charset="0"/>
                    <a:cs typeface="Arial" panose="020B0604020202020204" pitchFamily="34" charset="0"/>
                  </a:rPr>
                  <a:t>Randomly select K data points as cluster centers</a:t>
                </a:r>
              </a:p>
              <a:p>
                <a:pPr marL="857250" lvl="1" indent="-457200">
                  <a:buAutoNum type="alphaLcPeriod"/>
                </a:pPr>
                <a:r>
                  <a:rPr lang="en-US" sz="2000" dirty="0" smtClean="0">
                    <a:latin typeface="Arial" panose="020B0604020202020204" pitchFamily="34" charset="0"/>
                    <a:cs typeface="Arial" panose="020B0604020202020204" pitchFamily="34" charset="0"/>
                  </a:rPr>
                  <a:t>Randomly assign data to clusters, compute the cluster center</a:t>
                </a:r>
                <a:endParaRPr lang="en-US" sz="2000" dirty="0">
                  <a:latin typeface="Arial" panose="020B0604020202020204" pitchFamily="34" charset="0"/>
                  <a:cs typeface="Arial" panose="020B0604020202020204" pitchFamily="34" charset="0"/>
                </a:endParaRPr>
              </a:p>
              <a:p>
                <a:pPr marL="514350" indent="-514350">
                  <a:spcBef>
                    <a:spcPts val="1200"/>
                  </a:spcBef>
                  <a:buAutoNum type="arabicPeriod"/>
                </a:pPr>
                <a:r>
                  <a:rPr lang="en-US" sz="2800" dirty="0" smtClean="0">
                    <a:latin typeface="Arial" panose="020B0604020202020204" pitchFamily="34" charset="0"/>
                    <a:cs typeface="Arial" panose="020B0604020202020204" pitchFamily="34" charset="0"/>
                  </a:rPr>
                  <a:t>Iterate:</a:t>
                </a:r>
              </a:p>
              <a:p>
                <a:pPr marL="857250" lvl="1" indent="-457200">
                  <a:buAutoNum type="alphaLcPeriod"/>
                </a:pPr>
                <a:r>
                  <a:rPr lang="en-US" sz="2000" dirty="0" smtClean="0">
                    <a:latin typeface="Arial" panose="020B0604020202020204" pitchFamily="34" charset="0"/>
                    <a:cs typeface="Arial" panose="020B0604020202020204" pitchFamily="34" charset="0"/>
                  </a:rPr>
                  <a:t>Assign each point to the closest cluster center</a:t>
                </a:r>
              </a:p>
              <a:p>
                <a:pPr marL="857250" lvl="1" indent="-457200">
                  <a:buAutoNum type="alphaLcPeriod"/>
                </a:pPr>
                <a:r>
                  <a:rPr lang="en-US" sz="2000" dirty="0" smtClean="0">
                    <a:latin typeface="Arial" panose="020B0604020202020204" pitchFamily="34" charset="0"/>
                    <a:cs typeface="Arial" panose="020B0604020202020204" pitchFamily="34" charset="0"/>
                  </a:rPr>
                  <a:t>Update cluster centers (take the mean of data in each cluster)</a:t>
                </a:r>
                <a:endParaRPr lang="en-US" sz="2400" dirty="0">
                  <a:latin typeface="Arial" panose="020B0604020202020204" pitchFamily="34" charset="0"/>
                  <a:cs typeface="Arial" panose="020B0604020202020204" pitchFamily="34" charset="0"/>
                </a:endParaRPr>
              </a:p>
              <a:p>
                <a:pPr marL="514350" indent="-514350">
                  <a:spcBef>
                    <a:spcPts val="1200"/>
                  </a:spcBef>
                  <a:buAutoNum type="arabicPeriod"/>
                </a:pPr>
                <a:r>
                  <a:rPr lang="en-US" sz="2800" dirty="0" smtClean="0">
                    <a:latin typeface="Arial" panose="020B0604020202020204" pitchFamily="34" charset="0"/>
                    <a:cs typeface="Arial" panose="020B0604020202020204" pitchFamily="34" charset="0"/>
                  </a:rPr>
                  <a:t>Stop when the assignment doesn’t change</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572000"/>
              </a:xfrm>
              <a:blipFill rotWithShape="1">
                <a:blip r:embed="rId3"/>
                <a:stretch>
                  <a:fillRect l="-1259" t="-1333"/>
                </a:stretch>
              </a:blipFill>
            </p:spPr>
            <p:txBody>
              <a:bodyPr/>
              <a:lstStyle/>
              <a:p>
                <a:r>
                  <a:rPr lang="en-US">
                    <a:noFill/>
                  </a:rPr>
                  <a:t> </a:t>
                </a:r>
              </a:p>
            </p:txBody>
          </p:sp>
        </mc:Fallback>
      </mc:AlternateContent>
    </p:spTree>
    <p:extLst>
      <p:ext uri="{BB962C8B-B14F-4D97-AF65-F5344CB8AC3E}">
        <p14:creationId xmlns:p14="http://schemas.microsoft.com/office/powerpoint/2010/main" val="604631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Illustration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02786" y="2031692"/>
            <a:ext cx="1781353" cy="1695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052" y="2069942"/>
            <a:ext cx="1876425" cy="1619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044" y="1958769"/>
            <a:ext cx="2064068" cy="17811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5175" y="2069942"/>
            <a:ext cx="1876425" cy="1619250"/>
          </a:xfrm>
          <a:prstGeom prst="rect">
            <a:avLst/>
          </a:prstGeom>
        </p:spPr>
      </p:pic>
      <p:sp>
        <p:nvSpPr>
          <p:cNvPr id="11" name="TextBox 10"/>
          <p:cNvSpPr txBox="1"/>
          <p:nvPr/>
        </p:nvSpPr>
        <p:spPr>
          <a:xfrm>
            <a:off x="310248" y="4083700"/>
            <a:ext cx="2333267" cy="646331"/>
          </a:xfrm>
          <a:prstGeom prst="rect">
            <a:avLst/>
          </a:prstGeom>
          <a:noFill/>
        </p:spPr>
        <p:txBody>
          <a:bodyPr wrap="none" rtlCol="0">
            <a:spAutoFit/>
          </a:bodyPr>
          <a:lstStyle/>
          <a:p>
            <a:r>
              <a:rPr lang="en-US" dirty="0" smtClean="0"/>
              <a:t>Randomly initialize 3 </a:t>
            </a:r>
          </a:p>
          <a:p>
            <a:r>
              <a:rPr lang="en-US" dirty="0" smtClean="0"/>
              <a:t>cluster centers (circles)</a:t>
            </a:r>
            <a:endParaRPr lang="en-US" dirty="0"/>
          </a:p>
        </p:txBody>
      </p:sp>
      <p:sp>
        <p:nvSpPr>
          <p:cNvPr id="12" name="TextBox 11"/>
          <p:cNvSpPr txBox="1"/>
          <p:nvPr/>
        </p:nvSpPr>
        <p:spPr>
          <a:xfrm>
            <a:off x="2626567" y="4083700"/>
            <a:ext cx="2495042" cy="646331"/>
          </a:xfrm>
          <a:prstGeom prst="rect">
            <a:avLst/>
          </a:prstGeom>
          <a:noFill/>
        </p:spPr>
        <p:txBody>
          <a:bodyPr wrap="none" rtlCol="0">
            <a:spAutoFit/>
          </a:bodyPr>
          <a:lstStyle/>
          <a:p>
            <a:r>
              <a:rPr lang="en-US" dirty="0" smtClean="0"/>
              <a:t>Assign each point to the </a:t>
            </a:r>
          </a:p>
          <a:p>
            <a:r>
              <a:rPr lang="en-US" dirty="0" smtClean="0"/>
              <a:t>closest cluster center</a:t>
            </a:r>
            <a:endParaRPr lang="en-US" dirty="0"/>
          </a:p>
        </p:txBody>
      </p:sp>
      <p:sp>
        <p:nvSpPr>
          <p:cNvPr id="13" name="TextBox 12"/>
          <p:cNvSpPr txBox="1"/>
          <p:nvPr/>
        </p:nvSpPr>
        <p:spPr>
          <a:xfrm>
            <a:off x="4999550" y="4239216"/>
            <a:ext cx="2212593" cy="369332"/>
          </a:xfrm>
          <a:prstGeom prst="rect">
            <a:avLst/>
          </a:prstGeom>
          <a:noFill/>
        </p:spPr>
        <p:txBody>
          <a:bodyPr wrap="none" rtlCol="0">
            <a:spAutoFit/>
          </a:bodyPr>
          <a:lstStyle/>
          <a:p>
            <a:r>
              <a:rPr lang="en-US" dirty="0" smtClean="0"/>
              <a:t>Update cluster center</a:t>
            </a:r>
            <a:endParaRPr lang="en-US" dirty="0"/>
          </a:p>
        </p:txBody>
      </p:sp>
      <p:sp>
        <p:nvSpPr>
          <p:cNvPr id="14" name="TextBox 13"/>
          <p:cNvSpPr txBox="1"/>
          <p:nvPr/>
        </p:nvSpPr>
        <p:spPr>
          <a:xfrm>
            <a:off x="7277458" y="4247352"/>
            <a:ext cx="1676934" cy="369332"/>
          </a:xfrm>
          <a:prstGeom prst="rect">
            <a:avLst/>
          </a:prstGeom>
          <a:noFill/>
        </p:spPr>
        <p:txBody>
          <a:bodyPr wrap="none" rtlCol="0">
            <a:spAutoFit/>
          </a:bodyPr>
          <a:lstStyle/>
          <a:p>
            <a:r>
              <a:rPr lang="en-US" dirty="0" smtClean="0"/>
              <a:t>Re-iterate step2</a:t>
            </a:r>
            <a:endParaRPr lang="en-US" dirty="0"/>
          </a:p>
        </p:txBody>
      </p:sp>
      <p:sp>
        <p:nvSpPr>
          <p:cNvPr id="16" name="TextBox 15"/>
          <p:cNvSpPr txBox="1"/>
          <p:nvPr/>
        </p:nvSpPr>
        <p:spPr>
          <a:xfrm>
            <a:off x="2682553" y="6248399"/>
            <a:ext cx="3537852" cy="369332"/>
          </a:xfrm>
          <a:prstGeom prst="rect">
            <a:avLst/>
          </a:prstGeom>
          <a:noFill/>
        </p:spPr>
        <p:txBody>
          <a:bodyPr wrap="square" rtlCol="0">
            <a:spAutoFit/>
          </a:bodyPr>
          <a:lstStyle/>
          <a:p>
            <a:r>
              <a:rPr lang="en-US" dirty="0" smtClean="0"/>
              <a:t>[figures excerpted from Wikipedia]</a:t>
            </a:r>
            <a:endParaRPr lang="en-US" dirty="0"/>
          </a:p>
        </p:txBody>
      </p:sp>
    </p:spTree>
    <p:extLst>
      <p:ext uri="{BB962C8B-B14F-4D97-AF65-F5344CB8AC3E}">
        <p14:creationId xmlns:p14="http://schemas.microsoft.com/office/powerpoint/2010/main" val="1597828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Example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pPr marL="0" indent="0">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3141576" y="2590800"/>
            <a:ext cx="2860848" cy="646331"/>
          </a:xfrm>
          <a:prstGeom prst="rect">
            <a:avLst/>
          </a:prstGeom>
          <a:noFill/>
        </p:spPr>
        <p:txBody>
          <a:bodyPr wrap="none" rtlCol="0">
            <a:spAutoFit/>
          </a:bodyPr>
          <a:lstStyle/>
          <a:p>
            <a:r>
              <a:rPr lang="en-US" sz="3600" dirty="0" smtClean="0">
                <a:hlinkClick r:id="rId3" action="ppaction://hlinkfile"/>
              </a:rPr>
              <a:t>do_Kmeans.m</a:t>
            </a:r>
            <a:endParaRPr lang="en-US" sz="3600" dirty="0"/>
          </a:p>
        </p:txBody>
      </p:sp>
      <p:sp>
        <p:nvSpPr>
          <p:cNvPr id="4" name="TextBox 3"/>
          <p:cNvSpPr txBox="1"/>
          <p:nvPr/>
        </p:nvSpPr>
        <p:spPr>
          <a:xfrm>
            <a:off x="2057400" y="3440668"/>
            <a:ext cx="5659050" cy="369332"/>
          </a:xfrm>
          <a:prstGeom prst="rect">
            <a:avLst/>
          </a:prstGeom>
          <a:noFill/>
        </p:spPr>
        <p:txBody>
          <a:bodyPr wrap="none" rtlCol="0">
            <a:spAutoFit/>
          </a:bodyPr>
          <a:lstStyle/>
          <a:p>
            <a:r>
              <a:rPr lang="en-US" dirty="0" smtClean="0"/>
              <a:t>(show step-by-step updates and effects of cluster number)</a:t>
            </a:r>
            <a:endParaRPr lang="en-US" dirty="0"/>
          </a:p>
        </p:txBody>
      </p:sp>
    </p:spTree>
    <p:extLst>
      <p:ext uri="{BB962C8B-B14F-4D97-AF65-F5344CB8AC3E}">
        <p14:creationId xmlns:p14="http://schemas.microsoft.com/office/powerpoint/2010/main" val="1431067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How to choose cluster number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anose="020B0604020202020204" pitchFamily="34" charset="0"/>
                      </a:rPr>
                      <m:t>𝐾</m:t>
                    </m:r>
                  </m:oMath>
                </a14:m>
                <a:r>
                  <a:rPr lang="en-US" sz="2800" dirty="0" smtClean="0">
                    <a:latin typeface="Arial" panose="020B0604020202020204" pitchFamily="34" charset="0"/>
                    <a:ea typeface="Cambria Math" panose="02040503050406030204" pitchFamily="18" charset="0"/>
                    <a:cs typeface="Arial" panose="020B0604020202020204" pitchFamily="34" charset="0"/>
                  </a:rPr>
                  <a:t>?</a:t>
                </a:r>
              </a:p>
              <a:p>
                <a:pPr lvl="1"/>
                <a:r>
                  <a:rPr lang="en-US" sz="2000" dirty="0" smtClean="0">
                    <a:latin typeface="Arial" panose="020B0604020202020204" pitchFamily="34" charset="0"/>
                    <a:ea typeface="Cambria Math" panose="02040503050406030204" pitchFamily="18" charset="0"/>
                    <a:cs typeface="Arial" panose="020B0604020202020204" pitchFamily="34" charset="0"/>
                  </a:rPr>
                  <a:t>No exact answer, guess from data (with visualization)</a:t>
                </a:r>
              </a:p>
              <a:p>
                <a:pPr lvl="1"/>
                <a:r>
                  <a:rPr lang="en-US" sz="2000" dirty="0" smtClean="0">
                    <a:latin typeface="Arial" panose="020B0604020202020204" pitchFamily="34" charset="0"/>
                    <a:ea typeface="Cambria Math" panose="02040503050406030204" pitchFamily="18" charset="0"/>
                    <a:cs typeface="Arial" panose="020B0604020202020204" pitchFamily="34" charset="0"/>
                  </a:rPr>
                  <a:t>Define a </a:t>
                </a:r>
                <a:r>
                  <a:rPr lang="en-US" sz="2000" b="1" dirty="0" smtClean="0">
                    <a:latin typeface="Arial" panose="020B0604020202020204" pitchFamily="34" charset="0"/>
                    <a:ea typeface="Cambria Math" panose="02040503050406030204" pitchFamily="18" charset="0"/>
                    <a:cs typeface="Arial" panose="020B0604020202020204" pitchFamily="34" charset="0"/>
                  </a:rPr>
                  <a:t>cluster quality</a:t>
                </a:r>
                <a:r>
                  <a:rPr lang="en-US" sz="2000" dirty="0" smtClean="0">
                    <a:latin typeface="Arial" panose="020B0604020202020204" pitchFamily="34" charset="0"/>
                    <a:ea typeface="Cambria Math" panose="02040503050406030204" pitchFamily="18" charset="0"/>
                    <a:cs typeface="Arial" panose="020B0604020202020204" pitchFamily="34" charset="0"/>
                  </a:rPr>
                  <a:t> measure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rial" panose="020B0604020202020204" pitchFamily="34" charset="0"/>
                      </a:rPr>
                      <m:t>𝑄</m:t>
                    </m:r>
                    <m:r>
                      <a:rPr lang="en-US" sz="2000" i="1" dirty="0" smtClean="0">
                        <a:latin typeface="Cambria Math" panose="02040503050406030204" pitchFamily="18" charset="0"/>
                        <a:ea typeface="Cambria Math" panose="02040503050406030204" pitchFamily="18" charset="0"/>
                        <a:cs typeface="Arial" panose="020B0604020202020204" pitchFamily="34" charset="0"/>
                      </a:rPr>
                      <m:t>(</m:t>
                    </m:r>
                    <m:r>
                      <a:rPr lang="en-US" sz="2000" i="1" dirty="0" smtClean="0">
                        <a:latin typeface="Cambria Math" panose="02040503050406030204" pitchFamily="18" charset="0"/>
                        <a:ea typeface="Cambria Math" panose="02040503050406030204" pitchFamily="18" charset="0"/>
                        <a:cs typeface="Arial" panose="020B0604020202020204" pitchFamily="34" charset="0"/>
                      </a:rPr>
                      <m:t>𝐾</m:t>
                    </m:r>
                    <m:r>
                      <a:rPr lang="en-US" sz="2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then optimize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Arial" panose="020B0604020202020204" pitchFamily="34" charset="0"/>
                      </a:rPr>
                      <m:t>𝐾</m:t>
                    </m:r>
                  </m:oMath>
                </a14:m>
                <a:endParaRPr lang="en-US" sz="20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2"/>
                <a:stretch>
                  <a:fillRect l="-1259" t="-122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122070" y="2743200"/>
            <a:ext cx="4572000" cy="3513343"/>
          </a:xfrm>
          <a:prstGeom prst="rect">
            <a:avLst/>
          </a:prstGeom>
        </p:spPr>
      </p:pic>
      <p:sp>
        <p:nvSpPr>
          <p:cNvPr id="5" name="TextBox 4"/>
          <p:cNvSpPr txBox="1"/>
          <p:nvPr/>
        </p:nvSpPr>
        <p:spPr>
          <a:xfrm>
            <a:off x="6010344" y="3581400"/>
            <a:ext cx="934871" cy="1200329"/>
          </a:xfrm>
          <a:prstGeom prst="rect">
            <a:avLst/>
          </a:prstGeom>
          <a:noFill/>
        </p:spPr>
        <p:txBody>
          <a:bodyPr wrap="none" rtlCol="0">
            <a:spAutoFit/>
          </a:bodyPr>
          <a:lstStyle/>
          <a:p>
            <a:r>
              <a:rPr lang="en-US" sz="2400" dirty="0" smtClean="0"/>
              <a:t>K = 2?</a:t>
            </a:r>
          </a:p>
          <a:p>
            <a:r>
              <a:rPr lang="en-US" sz="2400" dirty="0" smtClean="0"/>
              <a:t>K = 3?</a:t>
            </a:r>
          </a:p>
          <a:p>
            <a:r>
              <a:rPr lang="en-US" sz="2400" dirty="0" smtClean="0"/>
              <a:t>K = 5?</a:t>
            </a:r>
            <a:endParaRPr lang="en-US" sz="2400" dirty="0"/>
          </a:p>
        </p:txBody>
      </p:sp>
    </p:spTree>
    <p:extLst>
      <p:ext uri="{BB962C8B-B14F-4D97-AF65-F5344CB8AC3E}">
        <p14:creationId xmlns:p14="http://schemas.microsoft.com/office/powerpoint/2010/main" val="1593962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400" dirty="0" smtClean="0">
                <a:latin typeface="Arial" panose="020B0604020202020204" pitchFamily="34" charset="0"/>
                <a:ea typeface="Cambria Math" panose="02040503050406030204" pitchFamily="18" charset="0"/>
                <a:cs typeface="Arial" panose="020B0604020202020204" pitchFamily="34" charset="0"/>
              </a:rPr>
              <a:t>Converge to local minimum =&gt; counterintuitive clustering</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50164"/>
          <a:stretch/>
        </p:blipFill>
        <p:spPr>
          <a:xfrm>
            <a:off x="424967" y="4106154"/>
            <a:ext cx="8312728" cy="1997744"/>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r="49835"/>
          <a:stretch/>
        </p:blipFill>
        <p:spPr>
          <a:xfrm>
            <a:off x="415638" y="1937936"/>
            <a:ext cx="8312727" cy="1984648"/>
          </a:xfrm>
          <a:prstGeom prst="rect">
            <a:avLst/>
          </a:prstGeom>
        </p:spPr>
      </p:pic>
      <p:sp>
        <p:nvSpPr>
          <p:cNvPr id="7" name="TextBox 6"/>
          <p:cNvSpPr txBox="1"/>
          <p:nvPr/>
        </p:nvSpPr>
        <p:spPr>
          <a:xfrm>
            <a:off x="2934478" y="6304385"/>
            <a:ext cx="3537852" cy="369332"/>
          </a:xfrm>
          <a:prstGeom prst="rect">
            <a:avLst/>
          </a:prstGeom>
          <a:noFill/>
        </p:spPr>
        <p:txBody>
          <a:bodyPr wrap="square" rtlCol="0">
            <a:spAutoFit/>
          </a:bodyPr>
          <a:lstStyle/>
          <a:p>
            <a:r>
              <a:rPr lang="en-US" dirty="0" smtClean="0"/>
              <a:t>[figures excerpted from Wikipedia]</a:t>
            </a:r>
            <a:endParaRPr lang="en-US" dirty="0"/>
          </a:p>
        </p:txBody>
      </p:sp>
      <p:sp>
        <p:nvSpPr>
          <p:cNvPr id="5" name="TextBox 4"/>
          <p:cNvSpPr txBox="1"/>
          <p:nvPr/>
        </p:nvSpPr>
        <p:spPr>
          <a:xfrm>
            <a:off x="463721" y="3476661"/>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1</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
        <p:nvSpPr>
          <p:cNvPr id="14" name="TextBox 13"/>
          <p:cNvSpPr txBox="1"/>
          <p:nvPr/>
        </p:nvSpPr>
        <p:spPr>
          <a:xfrm>
            <a:off x="3200400" y="3476661"/>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2</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
        <p:nvSpPr>
          <p:cNvPr id="15" name="TextBox 14"/>
          <p:cNvSpPr txBox="1"/>
          <p:nvPr/>
        </p:nvSpPr>
        <p:spPr>
          <a:xfrm>
            <a:off x="6019800" y="3476661"/>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3</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
        <p:nvSpPr>
          <p:cNvPr id="16" name="TextBox 15"/>
          <p:cNvSpPr txBox="1"/>
          <p:nvPr/>
        </p:nvSpPr>
        <p:spPr>
          <a:xfrm>
            <a:off x="465278" y="5703570"/>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4</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
        <p:nvSpPr>
          <p:cNvPr id="17" name="TextBox 16"/>
          <p:cNvSpPr txBox="1"/>
          <p:nvPr/>
        </p:nvSpPr>
        <p:spPr>
          <a:xfrm>
            <a:off x="3200400" y="5670899"/>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5</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
        <p:nvSpPr>
          <p:cNvPr id="18" name="TextBox 17"/>
          <p:cNvSpPr txBox="1"/>
          <p:nvPr/>
        </p:nvSpPr>
        <p:spPr>
          <a:xfrm>
            <a:off x="6019800" y="5670048"/>
            <a:ext cx="314510" cy="400110"/>
          </a:xfrm>
          <a:prstGeom prst="rect">
            <a:avLst/>
          </a:prstGeom>
          <a:noFill/>
        </p:spPr>
        <p:txBody>
          <a:bodyPr wrap="none" rtlCol="0">
            <a:spAutoFit/>
          </a:bodyPr>
          <a:lstStyle/>
          <a:p>
            <a:r>
              <a:rPr lang="en-US" sz="2000" dirty="0" smtClean="0">
                <a:ln>
                  <a:solidFill>
                    <a:srgbClr val="00B0F0">
                      <a:alpha val="50000"/>
                    </a:srgbClr>
                  </a:solidFill>
                </a:ln>
                <a:solidFill>
                  <a:srgbClr val="0000FF"/>
                </a:solidFill>
                <a:effectLst>
                  <a:outerShdw blurRad="50800" dist="38100" dir="2700000" algn="tl" rotWithShape="0">
                    <a:prstClr val="black">
                      <a:alpha val="40000"/>
                    </a:prstClr>
                  </a:outerShdw>
                </a:effectLst>
              </a:rPr>
              <a:t>6</a:t>
            </a:r>
            <a:endParaRPr lang="en-US" sz="2000" dirty="0">
              <a:ln>
                <a:solidFill>
                  <a:srgbClr val="00B0F0">
                    <a:alpha val="50000"/>
                  </a:srgbClr>
                </a:solidFill>
              </a:ln>
              <a:solidFill>
                <a:srgbClr val="0000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1063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200" dirty="0" smtClean="0">
                <a:latin typeface="Arial" panose="020B0604020202020204" pitchFamily="34" charset="0"/>
                <a:ea typeface="Cambria Math" panose="02040503050406030204" pitchFamily="18" charset="0"/>
                <a:cs typeface="Arial" panose="020B0604020202020204" pitchFamily="34" charset="0"/>
              </a:rPr>
              <a:t>Favors </a:t>
            </a:r>
            <a:r>
              <a:rPr lang="en-US" sz="2200" b="1" i="1" dirty="0" smtClean="0">
                <a:latin typeface="Arial" panose="020B0604020202020204" pitchFamily="34" charset="0"/>
                <a:ea typeface="Cambria Math" panose="02040503050406030204" pitchFamily="18" charset="0"/>
                <a:cs typeface="Arial" panose="020B0604020202020204" pitchFamily="34" charset="0"/>
              </a:rPr>
              <a:t>spherical</a:t>
            </a:r>
            <a:r>
              <a:rPr lang="en-US" sz="2200" dirty="0" smtClean="0">
                <a:latin typeface="Arial" panose="020B0604020202020204" pitchFamily="34" charset="0"/>
                <a:ea typeface="Cambria Math" panose="02040503050406030204" pitchFamily="18" charset="0"/>
                <a:cs typeface="Arial" panose="020B0604020202020204" pitchFamily="34" charset="0"/>
              </a:rPr>
              <a:t> clusters; </a:t>
            </a:r>
          </a:p>
          <a:p>
            <a:r>
              <a:rPr lang="en-US" sz="2200" dirty="0" smtClean="0">
                <a:latin typeface="Arial" panose="020B0604020202020204" pitchFamily="34" charset="0"/>
                <a:ea typeface="Cambria Math" panose="02040503050406030204" pitchFamily="18" charset="0"/>
                <a:cs typeface="Arial" panose="020B0604020202020204" pitchFamily="34" charset="0"/>
              </a:rPr>
              <a:t>Poor results for long/loose/stretched clusters</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
        <p:nvSpPr>
          <p:cNvPr id="7" name="Line 4"/>
          <p:cNvSpPr>
            <a:spLocks noChangeShapeType="1"/>
          </p:cNvSpPr>
          <p:nvPr/>
        </p:nvSpPr>
        <p:spPr bwMode="auto">
          <a:xfrm>
            <a:off x="1003362" y="2553525"/>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 name="Line 5"/>
          <p:cNvSpPr>
            <a:spLocks noChangeShapeType="1"/>
          </p:cNvSpPr>
          <p:nvPr/>
        </p:nvSpPr>
        <p:spPr bwMode="auto">
          <a:xfrm>
            <a:off x="1019177" y="5135181"/>
            <a:ext cx="3346933"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 name="Oval 7"/>
          <p:cNvSpPr>
            <a:spLocks noChangeArrowheads="1"/>
          </p:cNvSpPr>
          <p:nvPr/>
        </p:nvSpPr>
        <p:spPr bwMode="auto">
          <a:xfrm>
            <a:off x="2044162" y="3191835"/>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11" name="Oval 8"/>
          <p:cNvSpPr>
            <a:spLocks noChangeArrowheads="1"/>
          </p:cNvSpPr>
          <p:nvPr/>
        </p:nvSpPr>
        <p:spPr bwMode="auto">
          <a:xfrm>
            <a:off x="2177909" y="3443051"/>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13" name="Oval 11"/>
          <p:cNvSpPr>
            <a:spLocks noChangeArrowheads="1"/>
          </p:cNvSpPr>
          <p:nvPr/>
        </p:nvSpPr>
        <p:spPr bwMode="auto">
          <a:xfrm>
            <a:off x="1617045" y="3317795"/>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2"/>
          <p:cNvSpPr>
            <a:spLocks noChangeArrowheads="1"/>
          </p:cNvSpPr>
          <p:nvPr/>
        </p:nvSpPr>
        <p:spPr bwMode="auto">
          <a:xfrm>
            <a:off x="1808102" y="3496108"/>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3"/>
          <p:cNvSpPr>
            <a:spLocks noChangeArrowheads="1"/>
          </p:cNvSpPr>
          <p:nvPr/>
        </p:nvSpPr>
        <p:spPr bwMode="auto">
          <a:xfrm>
            <a:off x="1240238" y="3317795"/>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0"/>
          <p:cNvSpPr>
            <a:spLocks noChangeArrowheads="1"/>
          </p:cNvSpPr>
          <p:nvPr/>
        </p:nvSpPr>
        <p:spPr bwMode="auto">
          <a:xfrm>
            <a:off x="1668668" y="3055503"/>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8"/>
          <p:cNvSpPr>
            <a:spLocks noChangeArrowheads="1"/>
          </p:cNvSpPr>
          <p:nvPr/>
        </p:nvSpPr>
        <p:spPr bwMode="auto">
          <a:xfrm>
            <a:off x="1585676" y="3757263"/>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18" name="Oval 6"/>
          <p:cNvSpPr>
            <a:spLocks noChangeArrowheads="1"/>
          </p:cNvSpPr>
          <p:nvPr/>
        </p:nvSpPr>
        <p:spPr bwMode="auto">
          <a:xfrm flipV="1">
            <a:off x="2992581" y="4184299"/>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19" name="Oval 7"/>
          <p:cNvSpPr>
            <a:spLocks noChangeArrowheads="1"/>
          </p:cNvSpPr>
          <p:nvPr/>
        </p:nvSpPr>
        <p:spPr bwMode="auto">
          <a:xfrm flipV="1">
            <a:off x="4015921" y="4557520"/>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0" name="Oval 8"/>
          <p:cNvSpPr>
            <a:spLocks noChangeArrowheads="1"/>
          </p:cNvSpPr>
          <p:nvPr/>
        </p:nvSpPr>
        <p:spPr bwMode="auto">
          <a:xfrm flipV="1">
            <a:off x="3025304" y="4660060"/>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1" name="Oval 9"/>
          <p:cNvSpPr>
            <a:spLocks noChangeArrowheads="1"/>
          </p:cNvSpPr>
          <p:nvPr/>
        </p:nvSpPr>
        <p:spPr bwMode="auto">
          <a:xfrm flipV="1">
            <a:off x="2280787" y="4612473"/>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2" name="Oval 11"/>
          <p:cNvSpPr>
            <a:spLocks noChangeArrowheads="1"/>
          </p:cNvSpPr>
          <p:nvPr/>
        </p:nvSpPr>
        <p:spPr bwMode="auto">
          <a:xfrm flipV="1">
            <a:off x="1837953" y="449635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3" name="Oval 12"/>
          <p:cNvSpPr>
            <a:spLocks noChangeArrowheads="1"/>
          </p:cNvSpPr>
          <p:nvPr/>
        </p:nvSpPr>
        <p:spPr bwMode="auto">
          <a:xfrm flipV="1">
            <a:off x="2029010" y="4674669"/>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4" name="Oval 13"/>
          <p:cNvSpPr>
            <a:spLocks noChangeArrowheads="1"/>
          </p:cNvSpPr>
          <p:nvPr/>
        </p:nvSpPr>
        <p:spPr bwMode="auto">
          <a:xfrm flipV="1">
            <a:off x="1461146" y="449635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8" name="Oval 10"/>
          <p:cNvSpPr>
            <a:spLocks noChangeArrowheads="1"/>
          </p:cNvSpPr>
          <p:nvPr/>
        </p:nvSpPr>
        <p:spPr bwMode="auto">
          <a:xfrm flipV="1">
            <a:off x="2247897" y="4315242"/>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29" name="Oval 8"/>
          <p:cNvSpPr>
            <a:spLocks noChangeArrowheads="1"/>
          </p:cNvSpPr>
          <p:nvPr/>
        </p:nvSpPr>
        <p:spPr bwMode="auto">
          <a:xfrm flipV="1">
            <a:off x="2605591" y="4629788"/>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30" name="Oval 8"/>
          <p:cNvSpPr>
            <a:spLocks noChangeArrowheads="1"/>
          </p:cNvSpPr>
          <p:nvPr/>
        </p:nvSpPr>
        <p:spPr bwMode="auto">
          <a:xfrm flipV="1">
            <a:off x="3284117" y="474693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31" name="Oval 8"/>
          <p:cNvSpPr>
            <a:spLocks noChangeArrowheads="1"/>
          </p:cNvSpPr>
          <p:nvPr/>
        </p:nvSpPr>
        <p:spPr bwMode="auto">
          <a:xfrm flipV="1">
            <a:off x="2666894" y="4270509"/>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32" name="Oval 8"/>
          <p:cNvSpPr>
            <a:spLocks noChangeArrowheads="1"/>
          </p:cNvSpPr>
          <p:nvPr/>
        </p:nvSpPr>
        <p:spPr bwMode="auto">
          <a:xfrm flipV="1">
            <a:off x="3276414" y="440766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33" name="Oval 8"/>
          <p:cNvSpPr>
            <a:spLocks noChangeArrowheads="1"/>
          </p:cNvSpPr>
          <p:nvPr/>
        </p:nvSpPr>
        <p:spPr bwMode="auto">
          <a:xfrm flipV="1">
            <a:off x="3560247" y="4629788"/>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34" name="Line 4"/>
          <p:cNvSpPr>
            <a:spLocks noChangeShapeType="1"/>
          </p:cNvSpPr>
          <p:nvPr/>
        </p:nvSpPr>
        <p:spPr bwMode="auto">
          <a:xfrm>
            <a:off x="4891038" y="2553525"/>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 name="Line 5"/>
          <p:cNvSpPr>
            <a:spLocks noChangeShapeType="1"/>
          </p:cNvSpPr>
          <p:nvPr/>
        </p:nvSpPr>
        <p:spPr bwMode="auto">
          <a:xfrm>
            <a:off x="4906853" y="5135181"/>
            <a:ext cx="3346933"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 name="Oval 7"/>
          <p:cNvSpPr>
            <a:spLocks noChangeArrowheads="1"/>
          </p:cNvSpPr>
          <p:nvPr/>
        </p:nvSpPr>
        <p:spPr bwMode="auto">
          <a:xfrm>
            <a:off x="5931838" y="3191835"/>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37" name="Oval 8"/>
          <p:cNvSpPr>
            <a:spLocks noChangeArrowheads="1"/>
          </p:cNvSpPr>
          <p:nvPr/>
        </p:nvSpPr>
        <p:spPr bwMode="auto">
          <a:xfrm>
            <a:off x="6065585" y="3443051"/>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38" name="Oval 11"/>
          <p:cNvSpPr>
            <a:spLocks noChangeArrowheads="1"/>
          </p:cNvSpPr>
          <p:nvPr/>
        </p:nvSpPr>
        <p:spPr bwMode="auto">
          <a:xfrm>
            <a:off x="5504721" y="3317795"/>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2"/>
          <p:cNvSpPr>
            <a:spLocks noChangeArrowheads="1"/>
          </p:cNvSpPr>
          <p:nvPr/>
        </p:nvSpPr>
        <p:spPr bwMode="auto">
          <a:xfrm>
            <a:off x="5695778" y="3496108"/>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3"/>
          <p:cNvSpPr>
            <a:spLocks noChangeArrowheads="1"/>
          </p:cNvSpPr>
          <p:nvPr/>
        </p:nvSpPr>
        <p:spPr bwMode="auto">
          <a:xfrm>
            <a:off x="5127914" y="3317795"/>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0"/>
          <p:cNvSpPr>
            <a:spLocks noChangeArrowheads="1"/>
          </p:cNvSpPr>
          <p:nvPr/>
        </p:nvSpPr>
        <p:spPr bwMode="auto">
          <a:xfrm>
            <a:off x="5556344" y="3055503"/>
            <a:ext cx="164355" cy="167934"/>
          </a:xfrm>
          <a:prstGeom prst="ellips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8"/>
          <p:cNvSpPr>
            <a:spLocks noChangeArrowheads="1"/>
          </p:cNvSpPr>
          <p:nvPr/>
        </p:nvSpPr>
        <p:spPr bwMode="auto">
          <a:xfrm>
            <a:off x="5473352" y="3757263"/>
            <a:ext cx="164355" cy="1679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43" name="Oval 6"/>
          <p:cNvSpPr>
            <a:spLocks noChangeArrowheads="1"/>
          </p:cNvSpPr>
          <p:nvPr/>
        </p:nvSpPr>
        <p:spPr bwMode="auto">
          <a:xfrm flipV="1">
            <a:off x="6880257" y="4184299"/>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44" name="Oval 7"/>
          <p:cNvSpPr>
            <a:spLocks noChangeArrowheads="1"/>
          </p:cNvSpPr>
          <p:nvPr/>
        </p:nvSpPr>
        <p:spPr bwMode="auto">
          <a:xfrm flipV="1">
            <a:off x="7903597" y="4557520"/>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45" name="Oval 8"/>
          <p:cNvSpPr>
            <a:spLocks noChangeArrowheads="1"/>
          </p:cNvSpPr>
          <p:nvPr/>
        </p:nvSpPr>
        <p:spPr bwMode="auto">
          <a:xfrm flipV="1">
            <a:off x="6912980" y="4660060"/>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46" name="Oval 9"/>
          <p:cNvSpPr>
            <a:spLocks noChangeArrowheads="1"/>
          </p:cNvSpPr>
          <p:nvPr/>
        </p:nvSpPr>
        <p:spPr bwMode="auto">
          <a:xfrm flipV="1">
            <a:off x="6168463" y="4612473"/>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47" name="Oval 11"/>
          <p:cNvSpPr>
            <a:spLocks noChangeArrowheads="1"/>
          </p:cNvSpPr>
          <p:nvPr/>
        </p:nvSpPr>
        <p:spPr bwMode="auto">
          <a:xfrm flipV="1">
            <a:off x="5725629" y="4496356"/>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48" name="Oval 12"/>
          <p:cNvSpPr>
            <a:spLocks noChangeArrowheads="1"/>
          </p:cNvSpPr>
          <p:nvPr/>
        </p:nvSpPr>
        <p:spPr bwMode="auto">
          <a:xfrm flipV="1">
            <a:off x="5916686" y="4674669"/>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49" name="Oval 13"/>
          <p:cNvSpPr>
            <a:spLocks noChangeArrowheads="1"/>
          </p:cNvSpPr>
          <p:nvPr/>
        </p:nvSpPr>
        <p:spPr bwMode="auto">
          <a:xfrm flipV="1">
            <a:off x="5348822" y="4496356"/>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50" name="Oval 10"/>
          <p:cNvSpPr>
            <a:spLocks noChangeArrowheads="1"/>
          </p:cNvSpPr>
          <p:nvPr/>
        </p:nvSpPr>
        <p:spPr bwMode="auto">
          <a:xfrm flipV="1">
            <a:off x="6135573" y="4315242"/>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51" name="Oval 8"/>
          <p:cNvSpPr>
            <a:spLocks noChangeArrowheads="1"/>
          </p:cNvSpPr>
          <p:nvPr/>
        </p:nvSpPr>
        <p:spPr bwMode="auto">
          <a:xfrm flipV="1">
            <a:off x="6511929" y="4629788"/>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52" name="Oval 8"/>
          <p:cNvSpPr>
            <a:spLocks noChangeArrowheads="1"/>
          </p:cNvSpPr>
          <p:nvPr/>
        </p:nvSpPr>
        <p:spPr bwMode="auto">
          <a:xfrm flipV="1">
            <a:off x="7171793" y="474693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53" name="Oval 8"/>
          <p:cNvSpPr>
            <a:spLocks noChangeArrowheads="1"/>
          </p:cNvSpPr>
          <p:nvPr/>
        </p:nvSpPr>
        <p:spPr bwMode="auto">
          <a:xfrm flipV="1">
            <a:off x="6554570" y="4270509"/>
            <a:ext cx="177355" cy="193634"/>
          </a:xfrm>
          <a:prstGeom prst="ellipse">
            <a:avLst/>
          </a:prstGeom>
          <a:solidFill>
            <a:srgbClr val="0000FF"/>
          </a:solidFill>
          <a:ln w="9525">
            <a:solidFill>
              <a:schemeClr val="tx1"/>
            </a:solidFill>
            <a:miter lim="800000"/>
            <a:headEnd/>
            <a:tailEnd/>
          </a:ln>
          <a:effectLst/>
        </p:spPr>
        <p:txBody>
          <a:bodyPr wrap="none" anchor="ctr"/>
          <a:lstStyle/>
          <a:p>
            <a:endParaRPr lang="en-US"/>
          </a:p>
        </p:txBody>
      </p:sp>
      <p:sp>
        <p:nvSpPr>
          <p:cNvPr id="54" name="Oval 8"/>
          <p:cNvSpPr>
            <a:spLocks noChangeArrowheads="1"/>
          </p:cNvSpPr>
          <p:nvPr/>
        </p:nvSpPr>
        <p:spPr bwMode="auto">
          <a:xfrm flipV="1">
            <a:off x="7164090" y="4407666"/>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55" name="Oval 8"/>
          <p:cNvSpPr>
            <a:spLocks noChangeArrowheads="1"/>
          </p:cNvSpPr>
          <p:nvPr/>
        </p:nvSpPr>
        <p:spPr bwMode="auto">
          <a:xfrm flipV="1">
            <a:off x="7447923" y="4629788"/>
            <a:ext cx="177355" cy="193634"/>
          </a:xfrm>
          <a:prstGeom prst="ellipse">
            <a:avLst/>
          </a:prstGeom>
          <a:solidFill>
            <a:srgbClr val="FFC000"/>
          </a:solidFill>
          <a:ln w="9525">
            <a:solidFill>
              <a:schemeClr val="tx1"/>
            </a:solidFill>
            <a:miter lim="800000"/>
            <a:headEnd/>
            <a:tailEnd/>
          </a:ln>
          <a:effectLst/>
        </p:spPr>
        <p:txBody>
          <a:bodyPr wrap="none" anchor="ctr"/>
          <a:lstStyle/>
          <a:p>
            <a:endParaRPr lang="en-US"/>
          </a:p>
        </p:txBody>
      </p:sp>
      <p:sp>
        <p:nvSpPr>
          <p:cNvPr id="4" name="Plus 3"/>
          <p:cNvSpPr/>
          <p:nvPr/>
        </p:nvSpPr>
        <p:spPr>
          <a:xfrm>
            <a:off x="5729765" y="4009855"/>
            <a:ext cx="365760" cy="365760"/>
          </a:xfrm>
          <a:prstGeom prst="mathPlus">
            <a:avLst/>
          </a:prstGeom>
          <a:solidFill>
            <a:srgbClr val="00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55"/>
          <p:cNvSpPr/>
          <p:nvPr/>
        </p:nvSpPr>
        <p:spPr>
          <a:xfrm>
            <a:off x="7221774" y="4469041"/>
            <a:ext cx="365760" cy="365760"/>
          </a:xfrm>
          <a:prstGeom prst="mathPlus">
            <a:avLst/>
          </a:prstGeom>
          <a:solidFill>
            <a:srgbClr val="FFC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0495" y="5423081"/>
            <a:ext cx="3696268" cy="369332"/>
          </a:xfrm>
          <a:prstGeom prst="rect">
            <a:avLst/>
          </a:prstGeom>
          <a:noFill/>
        </p:spPr>
        <p:txBody>
          <a:bodyPr wrap="none" rtlCol="0">
            <a:spAutoFit/>
          </a:bodyPr>
          <a:lstStyle/>
          <a:p>
            <a:r>
              <a:rPr lang="en-US" dirty="0" smtClean="0"/>
              <a:t>Input data(color indicates true labels)</a:t>
            </a:r>
            <a:endParaRPr lang="en-US" dirty="0"/>
          </a:p>
        </p:txBody>
      </p:sp>
      <p:sp>
        <p:nvSpPr>
          <p:cNvPr id="57" name="TextBox 56"/>
          <p:cNvSpPr txBox="1"/>
          <p:nvPr/>
        </p:nvSpPr>
        <p:spPr>
          <a:xfrm>
            <a:off x="5673826" y="5423081"/>
            <a:ext cx="1674048" cy="369332"/>
          </a:xfrm>
          <a:prstGeom prst="rect">
            <a:avLst/>
          </a:prstGeom>
          <a:noFill/>
        </p:spPr>
        <p:txBody>
          <a:bodyPr wrap="none" rtlCol="0">
            <a:spAutoFit/>
          </a:bodyPr>
          <a:lstStyle/>
          <a:p>
            <a:r>
              <a:rPr lang="en-US" dirty="0" smtClean="0"/>
              <a:t>K-means results</a:t>
            </a:r>
            <a:endParaRPr lang="en-US" dirty="0"/>
          </a:p>
        </p:txBody>
      </p:sp>
    </p:spTree>
    <p:extLst>
      <p:ext uri="{BB962C8B-B14F-4D97-AF65-F5344CB8AC3E}">
        <p14:creationId xmlns:p14="http://schemas.microsoft.com/office/powerpoint/2010/main" val="420245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Cost is guaranteed to decrease in every step</a:t>
            </a:r>
          </a:p>
          <a:p>
            <a:pPr lvl="1"/>
            <a:r>
              <a:rPr lang="en-US" sz="2000" dirty="0">
                <a:latin typeface="Arial" panose="020B0604020202020204" pitchFamily="34" charset="0"/>
                <a:ea typeface="Cambria Math" panose="02040503050406030204" pitchFamily="18" charset="0"/>
                <a:cs typeface="Arial" panose="020B0604020202020204" pitchFamily="34" charset="0"/>
              </a:rPr>
              <a:t>Assign a point to the closest cluster center minimizes the cost for current </a:t>
            </a:r>
            <a:r>
              <a:rPr lang="en-US" sz="2000" i="1" dirty="0" smtClean="0">
                <a:latin typeface="Arial" panose="020B0604020202020204" pitchFamily="34" charset="0"/>
                <a:ea typeface="Cambria Math" panose="02040503050406030204" pitchFamily="18" charset="0"/>
                <a:cs typeface="Arial" panose="020B0604020202020204" pitchFamily="34" charset="0"/>
              </a:rPr>
              <a:t>cluster center configuration</a:t>
            </a:r>
          </a:p>
          <a:p>
            <a:pPr lvl="1"/>
            <a:r>
              <a:rPr lang="en-US" sz="2000" dirty="0" smtClean="0">
                <a:latin typeface="Arial" panose="020B0604020202020204" pitchFamily="34" charset="0"/>
                <a:ea typeface="Cambria Math" panose="02040503050406030204" pitchFamily="18" charset="0"/>
                <a:cs typeface="Arial" panose="020B0604020202020204" pitchFamily="34" charset="0"/>
              </a:rPr>
              <a:t>Choose the mean of each cluster as new cluster center minimizes the squared distance for current </a:t>
            </a:r>
            <a:r>
              <a:rPr lang="en-US" sz="2000" i="1" dirty="0" smtClean="0">
                <a:latin typeface="Arial" panose="020B0604020202020204" pitchFamily="34" charset="0"/>
                <a:ea typeface="Cambria Math" panose="02040503050406030204" pitchFamily="18" charset="0"/>
                <a:cs typeface="Arial" panose="020B0604020202020204" pitchFamily="34" charset="0"/>
              </a:rPr>
              <a:t>clustering configuration</a:t>
            </a:r>
          </a:p>
          <a:p>
            <a:endParaRPr lang="en-US" sz="2800" dirty="0">
              <a:latin typeface="Arial" panose="020B0604020202020204" pitchFamily="34" charset="0"/>
              <a:ea typeface="Cambria Math" panose="02040503050406030204" pitchFamily="18" charset="0"/>
              <a:cs typeface="Arial" panose="020B0604020202020204" pitchFamily="34" charset="0"/>
            </a:endParaRPr>
          </a:p>
          <a:p>
            <a:r>
              <a:rPr lang="en-US" sz="2800" dirty="0" smtClean="0">
                <a:latin typeface="Arial" panose="020B0604020202020204" pitchFamily="34" charset="0"/>
                <a:ea typeface="Cambria Math" panose="02040503050406030204" pitchFamily="18" charset="0"/>
                <a:cs typeface="Arial" panose="020B0604020202020204" pitchFamily="34" charset="0"/>
              </a:rPr>
              <a:t>Finish in polynomial time</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726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Summary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983163"/>
          </a:xfrm>
        </p:spPr>
        <p:txBody>
          <a:bodyPr/>
          <a:lstStyle/>
          <a:p>
            <a:r>
              <a:rPr lang="en-US" sz="2800" dirty="0" smtClean="0">
                <a:latin typeface="Arial" panose="020B0604020202020204" pitchFamily="34" charset="0"/>
                <a:cs typeface="Arial" panose="020B0604020202020204" pitchFamily="34" charset="0"/>
              </a:rPr>
              <a:t>Clustering as grouping “similar” data together</a:t>
            </a:r>
          </a:p>
          <a:p>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world full of clusters/patterns</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Two algorithms</a:t>
            </a:r>
            <a:endParaRPr lang="en-US" sz="28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Agglomerative/divisive clustering: hierarchical clustering tree</a:t>
            </a:r>
            <a:endParaRPr lang="en-US"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K-means: vector quantization</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81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Be cautious..</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676400"/>
            <a:ext cx="81343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49202" y="5216882"/>
            <a:ext cx="6124049" cy="369332"/>
          </a:xfrm>
          <a:prstGeom prst="rect">
            <a:avLst/>
          </a:prstGeom>
          <a:noFill/>
        </p:spPr>
        <p:txBody>
          <a:bodyPr wrap="none" rtlCol="0">
            <a:spAutoFit/>
          </a:bodyPr>
          <a:lstStyle/>
          <a:p>
            <a:r>
              <a:rPr lang="en-US" dirty="0" smtClean="0"/>
              <a:t>Data may not be in one blob, need to separate data into groups</a:t>
            </a:r>
            <a:endParaRPr lang="en-US" dirty="0"/>
          </a:p>
        </p:txBody>
      </p:sp>
      <p:sp>
        <p:nvSpPr>
          <p:cNvPr id="6" name="Oval 5"/>
          <p:cNvSpPr/>
          <p:nvPr/>
        </p:nvSpPr>
        <p:spPr>
          <a:xfrm>
            <a:off x="5551967" y="3079415"/>
            <a:ext cx="533400" cy="4156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84607" y="3189767"/>
            <a:ext cx="421758" cy="533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05868" y="3788736"/>
            <a:ext cx="5334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57274" y="3452037"/>
            <a:ext cx="623455" cy="55466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9001" y="2286000"/>
            <a:ext cx="374799" cy="55466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10516" y="5671357"/>
            <a:ext cx="1962397"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Clustering</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0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686" y="428625"/>
            <a:ext cx="7772400" cy="1470025"/>
          </a:xfrm>
        </p:spPr>
        <p:txBody>
          <a:bodyPr/>
          <a:lstStyle/>
          <a:p>
            <a:r>
              <a:rPr lang="en-US" dirty="0" smtClean="0"/>
              <a:t>CS 498 Probability &amp; Statistics</a:t>
            </a:r>
            <a:endParaRPr lang="en-US" dirty="0"/>
          </a:p>
        </p:txBody>
      </p:sp>
      <p:sp>
        <p:nvSpPr>
          <p:cNvPr id="3" name="Subtitle 2"/>
          <p:cNvSpPr>
            <a:spLocks noGrp="1"/>
          </p:cNvSpPr>
          <p:nvPr>
            <p:ph type="subTitle" idx="1"/>
          </p:nvPr>
        </p:nvSpPr>
        <p:spPr>
          <a:xfrm>
            <a:off x="1346340" y="1571625"/>
            <a:ext cx="6400800" cy="990600"/>
          </a:xfrm>
        </p:spPr>
        <p:txBody>
          <a:bodyPr/>
          <a:lstStyle/>
          <a:p>
            <a:r>
              <a:rPr lang="en-US" sz="4000" b="1" dirty="0" smtClean="0">
                <a:solidFill>
                  <a:schemeClr val="tx1"/>
                </a:solidFill>
                <a:latin typeface="Arial" panose="020B0604020202020204" pitchFamily="34" charset="0"/>
                <a:cs typeface="Arial" panose="020B0604020202020204" pitchFamily="34" charset="0"/>
              </a:rPr>
              <a:t>Regression</a:t>
            </a:r>
          </a:p>
        </p:txBody>
      </p:sp>
      <p:sp>
        <p:nvSpPr>
          <p:cNvPr id="5" name="TextBox 4"/>
          <p:cNvSpPr txBox="1"/>
          <p:nvPr/>
        </p:nvSpPr>
        <p:spPr>
          <a:xfrm>
            <a:off x="3810000" y="6172200"/>
            <a:ext cx="1473480" cy="400110"/>
          </a:xfrm>
          <a:prstGeom prst="rect">
            <a:avLst/>
          </a:prstGeom>
          <a:noFill/>
        </p:spPr>
        <p:txBody>
          <a:bodyPr wrap="none" rtlCol="0">
            <a:spAutoFit/>
          </a:bodyPr>
          <a:lstStyle/>
          <a:p>
            <a:r>
              <a:rPr lang="en-US" sz="2000" dirty="0" smtClean="0"/>
              <a:t>Zicheng Liao</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654" y="2286000"/>
            <a:ext cx="3236652" cy="380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886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Example-I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Predict stock price</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2439559" y="2124075"/>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Line 5"/>
          <p:cNvSpPr>
            <a:spLocks noChangeShapeType="1"/>
          </p:cNvSpPr>
          <p:nvPr/>
        </p:nvSpPr>
        <p:spPr bwMode="auto">
          <a:xfrm>
            <a:off x="2420509" y="4705731"/>
            <a:ext cx="4342241"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Oval 5"/>
          <p:cNvSpPr/>
          <p:nvPr/>
        </p:nvSpPr>
        <p:spPr>
          <a:xfrm>
            <a:off x="4238625" y="31527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29025" y="3614928"/>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86200" y="3534156"/>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95850" y="28860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10025" y="32670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6625" y="378142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76750" y="31146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91125" y="29241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28956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14975" y="301942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333750" y="3952875"/>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838825" y="2466975"/>
            <a:ext cx="0" cy="2267331"/>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91175" y="4751213"/>
            <a:ext cx="494046" cy="369332"/>
          </a:xfrm>
          <a:prstGeom prst="rect">
            <a:avLst/>
          </a:prstGeom>
          <a:noFill/>
        </p:spPr>
        <p:txBody>
          <a:bodyPr wrap="none" rtlCol="0">
            <a:spAutoFit/>
          </a:bodyPr>
          <a:lstStyle/>
          <a:p>
            <a:r>
              <a:rPr lang="en-US" dirty="0"/>
              <a:t>t</a:t>
            </a:r>
            <a:r>
              <a:rPr lang="en-US" dirty="0" smtClean="0"/>
              <a:t>+1</a:t>
            </a:r>
            <a:endParaRPr lang="en-US" dirty="0"/>
          </a:p>
        </p:txBody>
      </p:sp>
      <p:sp>
        <p:nvSpPr>
          <p:cNvPr id="31" name="TextBox 30"/>
          <p:cNvSpPr txBox="1"/>
          <p:nvPr/>
        </p:nvSpPr>
        <p:spPr>
          <a:xfrm>
            <a:off x="6305550" y="4751213"/>
            <a:ext cx="614271" cy="369332"/>
          </a:xfrm>
          <a:prstGeom prst="rect">
            <a:avLst/>
          </a:prstGeom>
          <a:noFill/>
        </p:spPr>
        <p:txBody>
          <a:bodyPr wrap="none" rtlCol="0">
            <a:spAutoFit/>
          </a:bodyPr>
          <a:lstStyle/>
          <a:p>
            <a:r>
              <a:rPr lang="en-US" dirty="0" smtClean="0"/>
              <a:t>time</a:t>
            </a:r>
            <a:endParaRPr lang="en-US" dirty="0"/>
          </a:p>
        </p:txBody>
      </p:sp>
      <p:sp>
        <p:nvSpPr>
          <p:cNvPr id="32" name="TextBox 31"/>
          <p:cNvSpPr txBox="1"/>
          <p:nvPr/>
        </p:nvSpPr>
        <p:spPr>
          <a:xfrm>
            <a:off x="2504803" y="2097643"/>
            <a:ext cx="1209947" cy="369332"/>
          </a:xfrm>
          <a:prstGeom prst="rect">
            <a:avLst/>
          </a:prstGeom>
          <a:noFill/>
        </p:spPr>
        <p:txBody>
          <a:bodyPr wrap="none" rtlCol="0">
            <a:spAutoFit/>
          </a:bodyPr>
          <a:lstStyle/>
          <a:p>
            <a:r>
              <a:rPr lang="en-US" dirty="0" smtClean="0"/>
              <a:t>Stock price</a:t>
            </a:r>
            <a:endParaRPr lang="en-US" dirty="0"/>
          </a:p>
        </p:txBody>
      </p:sp>
      <p:cxnSp>
        <p:nvCxnSpPr>
          <p:cNvPr id="34" name="Straight Connector 33"/>
          <p:cNvCxnSpPr/>
          <p:nvPr/>
        </p:nvCxnSpPr>
        <p:spPr>
          <a:xfrm flipV="1">
            <a:off x="2909887" y="2558077"/>
            <a:ext cx="2928311" cy="149066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3267075" y="2884326"/>
            <a:ext cx="2582058" cy="1401924"/>
          </a:xfrm>
          <a:custGeom>
            <a:avLst/>
            <a:gdLst>
              <a:gd name="connsiteX0" fmla="*/ 0 w 2582058"/>
              <a:gd name="connsiteY0" fmla="*/ 1401924 h 1401924"/>
              <a:gd name="connsiteX1" fmla="*/ 476250 w 2582058"/>
              <a:gd name="connsiteY1" fmla="*/ 592299 h 1401924"/>
              <a:gd name="connsiteX2" fmla="*/ 1019175 w 2582058"/>
              <a:gd name="connsiteY2" fmla="*/ 135099 h 1401924"/>
              <a:gd name="connsiteX3" fmla="*/ 1400175 w 2582058"/>
              <a:gd name="connsiteY3" fmla="*/ 1749 h 1401924"/>
              <a:gd name="connsiteX4" fmla="*/ 1914525 w 2582058"/>
              <a:gd name="connsiteY4" fmla="*/ 87474 h 1401924"/>
              <a:gd name="connsiteX5" fmla="*/ 2486025 w 2582058"/>
              <a:gd name="connsiteY5" fmla="*/ 458949 h 1401924"/>
              <a:gd name="connsiteX6" fmla="*/ 2581275 w 2582058"/>
              <a:gd name="connsiteY6" fmla="*/ 582774 h 1401924"/>
              <a:gd name="connsiteX7" fmla="*/ 2581275 w 2582058"/>
              <a:gd name="connsiteY7" fmla="*/ 582774 h 140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2058" h="1401924">
                <a:moveTo>
                  <a:pt x="0" y="1401924"/>
                </a:moveTo>
                <a:cubicBezTo>
                  <a:pt x="153194" y="1102680"/>
                  <a:pt x="306388" y="803436"/>
                  <a:pt x="476250" y="592299"/>
                </a:cubicBezTo>
                <a:cubicBezTo>
                  <a:pt x="646112" y="381162"/>
                  <a:pt x="865188" y="233524"/>
                  <a:pt x="1019175" y="135099"/>
                </a:cubicBezTo>
                <a:cubicBezTo>
                  <a:pt x="1173162" y="36674"/>
                  <a:pt x="1250950" y="9687"/>
                  <a:pt x="1400175" y="1749"/>
                </a:cubicBezTo>
                <a:cubicBezTo>
                  <a:pt x="1549400" y="-6189"/>
                  <a:pt x="1733550" y="11274"/>
                  <a:pt x="1914525" y="87474"/>
                </a:cubicBezTo>
                <a:cubicBezTo>
                  <a:pt x="2095500" y="163674"/>
                  <a:pt x="2374900" y="376399"/>
                  <a:pt x="2486025" y="458949"/>
                </a:cubicBezTo>
                <a:cubicBezTo>
                  <a:pt x="2597150" y="541499"/>
                  <a:pt x="2581275" y="582774"/>
                  <a:pt x="2581275" y="582774"/>
                </a:cubicBezTo>
                <a:lnTo>
                  <a:pt x="2581275" y="582774"/>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1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Example-II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Fill in missing pixels in an image: inpainting</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752600"/>
            <a:ext cx="4267200" cy="4985081"/>
          </a:xfrm>
          <a:prstGeom prst="rect">
            <a:avLst/>
          </a:prstGeom>
        </p:spPr>
      </p:pic>
    </p:spTree>
    <p:extLst>
      <p:ext uri="{BB962C8B-B14F-4D97-AF65-F5344CB8AC3E}">
        <p14:creationId xmlns:p14="http://schemas.microsoft.com/office/powerpoint/2010/main" val="3778723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Example-III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Discover relationship in data</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933575"/>
            <a:ext cx="2895600" cy="258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933575"/>
            <a:ext cx="2743200" cy="24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58995" y="4524137"/>
            <a:ext cx="3260580" cy="646331"/>
          </a:xfrm>
          <a:prstGeom prst="rect">
            <a:avLst/>
          </a:prstGeom>
          <a:noFill/>
        </p:spPr>
        <p:txBody>
          <a:bodyPr wrap="square" rtlCol="0">
            <a:spAutoFit/>
          </a:bodyPr>
          <a:lstStyle/>
          <a:p>
            <a:pPr algn="ctr"/>
            <a:r>
              <a:rPr lang="en-US" dirty="0" smtClean="0"/>
              <a:t>Amount of hormones by devices from 3 production lots</a:t>
            </a:r>
            <a:endParaRPr lang="en-US" dirty="0"/>
          </a:p>
        </p:txBody>
      </p:sp>
      <p:sp>
        <p:nvSpPr>
          <p:cNvPr id="7" name="TextBox 6"/>
          <p:cNvSpPr txBox="1"/>
          <p:nvPr/>
        </p:nvSpPr>
        <p:spPr>
          <a:xfrm>
            <a:off x="4752975" y="4524136"/>
            <a:ext cx="2743200" cy="646331"/>
          </a:xfrm>
          <a:prstGeom prst="rect">
            <a:avLst/>
          </a:prstGeom>
          <a:noFill/>
        </p:spPr>
        <p:txBody>
          <a:bodyPr wrap="square" rtlCol="0">
            <a:spAutoFit/>
          </a:bodyPr>
          <a:lstStyle/>
          <a:p>
            <a:r>
              <a:rPr lang="en-US" dirty="0" smtClean="0"/>
              <a:t>Time in service for devices </a:t>
            </a:r>
          </a:p>
          <a:p>
            <a:pPr algn="ctr"/>
            <a:r>
              <a:rPr lang="en-US" dirty="0" smtClean="0"/>
              <a:t>from 3 production lots </a:t>
            </a:r>
          </a:p>
        </p:txBody>
      </p:sp>
    </p:spTree>
    <p:extLst>
      <p:ext uri="{BB962C8B-B14F-4D97-AF65-F5344CB8AC3E}">
        <p14:creationId xmlns:p14="http://schemas.microsoft.com/office/powerpoint/2010/main" val="1892176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Example-III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Discovery relationship in data</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962676" cy="478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44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latin typeface="Arial" panose="020B0604020202020204" pitchFamily="34" charset="0"/>
                <a:cs typeface="Arial" panose="020B0604020202020204" pitchFamily="34" charset="0"/>
              </a:rPr>
              <a:t>Linear regression</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Input:</a:t>
                </a:r>
              </a:p>
              <a:p>
                <a:endParaRPr lang="en-US" sz="2800" dirty="0">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800" dirty="0" smtClean="0">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800" dirty="0" smtClean="0">
                  <a:latin typeface="Arial" panose="020B0604020202020204" pitchFamily="34" charset="0"/>
                  <a:ea typeface="Cambria Math" panose="02040503050406030204" pitchFamily="18" charset="0"/>
                  <a:cs typeface="Arial" panose="020B0604020202020204" pitchFamily="34" charset="0"/>
                </a:endParaRPr>
              </a:p>
              <a:p>
                <a:r>
                  <a:rPr lang="en-US" sz="2800" dirty="0" smtClean="0">
                    <a:latin typeface="Arial" panose="020B0604020202020204" pitchFamily="34" charset="0"/>
                    <a:ea typeface="Cambria Math" panose="02040503050406030204" pitchFamily="18" charset="0"/>
                    <a:cs typeface="Arial" panose="020B0604020202020204" pitchFamily="34" charset="0"/>
                  </a:rPr>
                  <a:t>Linear model with Gaussian noise</a:t>
                </a:r>
              </a:p>
              <a:p>
                <a:pPr lvl="1"/>
                <a:endParaRPr lang="en-US" sz="2400" b="0" i="1" dirty="0" smtClean="0">
                  <a:latin typeface="Cambria Math"/>
                  <a:ea typeface="Cambria Math" panose="02040503050406030204" pitchFamily="18" charset="0"/>
                  <a:cs typeface="Arial" panose="020B0604020202020204" pitchFamily="34" charset="0"/>
                </a:endParaRPr>
              </a:p>
              <a:p>
                <a:pPr lvl="1"/>
                <a:endParaRPr lang="en-US" sz="2400" b="0" i="1" dirty="0" smtClean="0">
                  <a:latin typeface="Cambria Math"/>
                  <a:ea typeface="Cambria Math" panose="02040503050406030204" pitchFamily="18" charset="0"/>
                  <a:cs typeface="Arial" panose="020B0604020202020204" pitchFamily="34" charset="0"/>
                </a:endParaRPr>
              </a:p>
              <a:p>
                <a:pPr lvl="1"/>
                <a14:m>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𝑥</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explanatory variable</a:t>
                </a:r>
              </a:p>
              <a:p>
                <a:pPr lvl="1"/>
                <a14:m>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𝑦</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dependent variable</a:t>
                </a:r>
              </a:p>
              <a:p>
                <a:pPr lvl="1"/>
                <a14:m>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𝛽</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parameter of linear model</a:t>
                </a:r>
              </a:p>
              <a:p>
                <a:pPr lvl="1"/>
                <a14:m>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𝜉</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zero mean </a:t>
                </a:r>
                <a:r>
                  <a:rPr lang="en-US" sz="2000" i="1" u="sng" dirty="0" smtClean="0">
                    <a:latin typeface="Arial" panose="020B0604020202020204" pitchFamily="34" charset="0"/>
                    <a:ea typeface="Cambria Math" panose="02040503050406030204" pitchFamily="18" charset="0"/>
                    <a:cs typeface="Arial" panose="020B0604020202020204" pitchFamily="34" charset="0"/>
                  </a:rPr>
                  <a:t>Gaussian random variable</a:t>
                </a: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3"/>
                <a:stretch>
                  <a:fillRect l="-1346" t="-1224"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09800" y="1603980"/>
                <a:ext cx="4572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panose="02040503050406030204" pitchFamily="18" charset="0"/>
                          <a:cs typeface="Arial" panose="020B0604020202020204" pitchFamily="34" charset="0"/>
                        </a:rPr>
                        <m:t>{</m:t>
                      </m:r>
                      <m:d>
                        <m:dPr>
                          <m:ctrlPr>
                            <a:rPr lang="en-US" sz="2800" i="1">
                              <a:latin typeface="Cambria Math"/>
                              <a:ea typeface="Cambria Math" panose="02040503050406030204" pitchFamily="18" charset="0"/>
                              <a:cs typeface="Arial" panose="020B0604020202020204" pitchFamily="34" charset="0"/>
                            </a:rPr>
                          </m:ctrlPr>
                        </m:dPr>
                        <m:e>
                          <m:sSub>
                            <m:sSubPr>
                              <m:ctrlPr>
                                <a:rPr lang="en-US" sz="2800" i="1">
                                  <a:latin typeface="Cambria Math"/>
                                  <a:ea typeface="Cambria Math" panose="02040503050406030204" pitchFamily="18" charset="0"/>
                                  <a:cs typeface="Arial" panose="020B0604020202020204" pitchFamily="34" charset="0"/>
                                </a:rPr>
                              </m:ctrlPr>
                            </m:sSubPr>
                            <m:e>
                              <m:r>
                                <a:rPr lang="en-US" sz="2800" b="1" i="1">
                                  <a:latin typeface="Cambria Math"/>
                                  <a:ea typeface="Cambria Math" panose="02040503050406030204" pitchFamily="18" charset="0"/>
                                  <a:cs typeface="Arial" panose="020B0604020202020204" pitchFamily="34" charset="0"/>
                                </a:rPr>
                                <m:t>𝒙</m:t>
                              </m:r>
                            </m:e>
                            <m:sub>
                              <m:r>
                                <a:rPr lang="en-US" sz="2800" i="1">
                                  <a:latin typeface="Cambria Math"/>
                                  <a:ea typeface="Cambria Math" panose="02040503050406030204" pitchFamily="18" charset="0"/>
                                  <a:cs typeface="Arial" panose="020B0604020202020204" pitchFamily="34" charset="0"/>
                                </a:rPr>
                                <m:t>1</m:t>
                              </m:r>
                            </m:sub>
                          </m:sSub>
                          <m:r>
                            <a:rPr lang="en-US" sz="2800" i="1">
                              <a:latin typeface="Cambria Math"/>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i="1">
                                  <a:latin typeface="Cambria Math"/>
                                  <a:ea typeface="Cambria Math" panose="02040503050406030204" pitchFamily="18" charset="0"/>
                                  <a:cs typeface="Arial" panose="020B0604020202020204" pitchFamily="34" charset="0"/>
                                </a:rPr>
                                <m:t>𝑦</m:t>
                              </m:r>
                            </m:e>
                            <m:sub>
                              <m:r>
                                <a:rPr lang="en-US" sz="2800" i="1">
                                  <a:latin typeface="Cambria Math"/>
                                  <a:ea typeface="Cambria Math" panose="02040503050406030204" pitchFamily="18" charset="0"/>
                                  <a:cs typeface="Arial" panose="020B0604020202020204" pitchFamily="34" charset="0"/>
                                </a:rPr>
                                <m:t>1</m:t>
                              </m:r>
                            </m:sub>
                          </m:sSub>
                        </m:e>
                      </m:d>
                      <m:r>
                        <a:rPr lang="en-US" sz="2800" i="1">
                          <a:latin typeface="Cambria Math"/>
                          <a:ea typeface="Cambria Math" panose="02040503050406030204" pitchFamily="18" charset="0"/>
                          <a:cs typeface="Arial" panose="020B0604020202020204" pitchFamily="34" charset="0"/>
                        </a:rPr>
                        <m:t>,</m:t>
                      </m:r>
                      <m:d>
                        <m:dPr>
                          <m:ctrlPr>
                            <a:rPr lang="en-US" sz="2800" i="1">
                              <a:latin typeface="Cambria Math"/>
                              <a:ea typeface="Cambria Math" panose="02040503050406030204" pitchFamily="18" charset="0"/>
                              <a:cs typeface="Arial" panose="020B0604020202020204" pitchFamily="34" charset="0"/>
                            </a:rPr>
                          </m:ctrlPr>
                        </m:dPr>
                        <m:e>
                          <m:sSub>
                            <m:sSubPr>
                              <m:ctrlPr>
                                <a:rPr lang="en-US" sz="2800" i="1">
                                  <a:latin typeface="Cambria Math"/>
                                  <a:ea typeface="Cambria Math" panose="02040503050406030204" pitchFamily="18" charset="0"/>
                                  <a:cs typeface="Arial" panose="020B0604020202020204" pitchFamily="34" charset="0"/>
                                </a:rPr>
                              </m:ctrlPr>
                            </m:sSubPr>
                            <m:e>
                              <m:r>
                                <a:rPr lang="en-US" sz="2800" b="1" i="1">
                                  <a:latin typeface="Cambria Math"/>
                                  <a:ea typeface="Cambria Math" panose="02040503050406030204" pitchFamily="18" charset="0"/>
                                  <a:cs typeface="Arial" panose="020B0604020202020204" pitchFamily="34" charset="0"/>
                                </a:rPr>
                                <m:t>𝒙</m:t>
                              </m:r>
                            </m:e>
                            <m:sub>
                              <m:r>
                                <a:rPr lang="en-US" sz="2800" i="1">
                                  <a:latin typeface="Cambria Math"/>
                                  <a:ea typeface="Cambria Math" panose="02040503050406030204" pitchFamily="18" charset="0"/>
                                  <a:cs typeface="Arial" panose="020B0604020202020204" pitchFamily="34" charset="0"/>
                                </a:rPr>
                                <m:t>2</m:t>
                              </m:r>
                            </m:sub>
                          </m:sSub>
                          <m:r>
                            <a:rPr lang="en-US" sz="2800" i="1">
                              <a:latin typeface="Cambria Math"/>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i="1">
                                  <a:latin typeface="Cambria Math"/>
                                  <a:ea typeface="Cambria Math" panose="02040503050406030204" pitchFamily="18" charset="0"/>
                                  <a:cs typeface="Arial" panose="020B0604020202020204" pitchFamily="34" charset="0"/>
                                </a:rPr>
                                <m:t>𝑦</m:t>
                              </m:r>
                            </m:e>
                            <m:sub>
                              <m:r>
                                <a:rPr lang="en-US" sz="2800" i="1">
                                  <a:latin typeface="Cambria Math"/>
                                  <a:ea typeface="Cambria Math" panose="02040503050406030204" pitchFamily="18" charset="0"/>
                                  <a:cs typeface="Arial" panose="020B0604020202020204" pitchFamily="34" charset="0"/>
                                </a:rPr>
                                <m:t>2</m:t>
                              </m:r>
                            </m:sub>
                          </m:sSub>
                        </m:e>
                      </m:d>
                      <m:r>
                        <a:rPr lang="en-US" sz="2800" i="1">
                          <a:latin typeface="Cambria Math"/>
                          <a:ea typeface="Cambria Math" panose="02040503050406030204" pitchFamily="18" charset="0"/>
                          <a:cs typeface="Arial" panose="020B0604020202020204" pitchFamily="34" charset="0"/>
                        </a:rPr>
                        <m:t>,…</m:t>
                      </m:r>
                      <m:d>
                        <m:dPr>
                          <m:ctrlPr>
                            <a:rPr lang="en-US" sz="2800" i="1">
                              <a:latin typeface="Cambria Math"/>
                              <a:ea typeface="Cambria Math" panose="02040503050406030204" pitchFamily="18" charset="0"/>
                              <a:cs typeface="Arial" panose="020B0604020202020204" pitchFamily="34" charset="0"/>
                            </a:rPr>
                          </m:ctrlPr>
                        </m:dPr>
                        <m:e>
                          <m:sSub>
                            <m:sSubPr>
                              <m:ctrlPr>
                                <a:rPr lang="en-US" sz="2800" i="1">
                                  <a:latin typeface="Cambria Math"/>
                                  <a:ea typeface="Cambria Math" panose="02040503050406030204" pitchFamily="18" charset="0"/>
                                  <a:cs typeface="Arial" panose="020B0604020202020204" pitchFamily="34" charset="0"/>
                                </a:rPr>
                              </m:ctrlPr>
                            </m:sSubPr>
                            <m:e>
                              <m:r>
                                <a:rPr lang="en-US" sz="2800" b="1" i="1">
                                  <a:latin typeface="Cambria Math"/>
                                  <a:ea typeface="Cambria Math" panose="02040503050406030204" pitchFamily="18" charset="0"/>
                                  <a:cs typeface="Arial" panose="020B0604020202020204" pitchFamily="34" charset="0"/>
                                </a:rPr>
                                <m:t>𝒙</m:t>
                              </m:r>
                            </m:e>
                            <m:sub>
                              <m:r>
                                <a:rPr lang="en-US" sz="2800" b="0" i="1" smtClean="0">
                                  <a:latin typeface="Cambria Math"/>
                                  <a:ea typeface="Cambria Math" panose="02040503050406030204" pitchFamily="18" charset="0"/>
                                  <a:cs typeface="Arial" panose="020B0604020202020204" pitchFamily="34" charset="0"/>
                                </a:rPr>
                                <m:t>𝑀</m:t>
                              </m:r>
                            </m:sub>
                          </m:sSub>
                          <m:r>
                            <a:rPr lang="en-US" sz="2800" i="1">
                              <a:latin typeface="Cambria Math"/>
                              <a:ea typeface="Cambria Math" panose="02040503050406030204" pitchFamily="18" charset="0"/>
                              <a:cs typeface="Arial" panose="020B0604020202020204" pitchFamily="34" charset="0"/>
                            </a:rPr>
                            <m:t>,</m:t>
                          </m:r>
                          <m:sSub>
                            <m:sSubPr>
                              <m:ctrlPr>
                                <a:rPr lang="en-US" sz="2800" i="1">
                                  <a:latin typeface="Cambria Math"/>
                                  <a:ea typeface="Cambria Math" panose="02040503050406030204" pitchFamily="18" charset="0"/>
                                  <a:cs typeface="Arial" panose="020B0604020202020204" pitchFamily="34" charset="0"/>
                                </a:rPr>
                              </m:ctrlPr>
                            </m:sSubPr>
                            <m:e>
                              <m:r>
                                <a:rPr lang="en-US" sz="2800" i="1">
                                  <a:latin typeface="Cambria Math"/>
                                  <a:ea typeface="Cambria Math" panose="02040503050406030204" pitchFamily="18" charset="0"/>
                                  <a:cs typeface="Arial" panose="020B0604020202020204" pitchFamily="34" charset="0"/>
                                </a:rPr>
                                <m:t>𝑦</m:t>
                              </m:r>
                            </m:e>
                            <m:sub>
                              <m:r>
                                <a:rPr lang="en-US" sz="2800" b="0" i="1" smtClean="0">
                                  <a:latin typeface="Cambria Math"/>
                                  <a:ea typeface="Cambria Math" panose="02040503050406030204" pitchFamily="18" charset="0"/>
                                  <a:cs typeface="Arial" panose="020B0604020202020204" pitchFamily="34" charset="0"/>
                                </a:rPr>
                                <m:t>𝑀</m:t>
                              </m:r>
                            </m:sub>
                          </m:sSub>
                        </m:e>
                      </m:d>
                      <m:r>
                        <a:rPr lang="en-US" sz="2800" i="1">
                          <a:latin typeface="Cambria Math"/>
                          <a:ea typeface="Cambria Math" panose="02040503050406030204" pitchFamily="18" charset="0"/>
                          <a:cs typeface="Arial" panose="020B0604020202020204" pitchFamily="34" charset="0"/>
                        </a:rPr>
                        <m:t>}</m:t>
                      </m:r>
                    </m:oMath>
                  </m:oMathPara>
                </a14:m>
                <a:endParaRPr lang="en-US" sz="28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09800" y="1603980"/>
                <a:ext cx="45720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3859384"/>
                <a:ext cx="4572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panose="02040503050406030204" pitchFamily="18" charset="0"/>
                          <a:cs typeface="Arial" panose="020B0604020202020204" pitchFamily="34" charset="0"/>
                        </a:rPr>
                        <m:t>𝑦</m:t>
                      </m:r>
                      <m:r>
                        <a:rPr lang="en-US" sz="2800" b="0" i="1" smtClean="0">
                          <a:latin typeface="Cambria Math"/>
                          <a:ea typeface="Cambria Math" panose="02040503050406030204" pitchFamily="18" charset="0"/>
                          <a:cs typeface="Arial" panose="020B0604020202020204" pitchFamily="34" charset="0"/>
                        </a:rPr>
                        <m:t>=</m:t>
                      </m:r>
                      <m:sSup>
                        <m:sSupPr>
                          <m:ctrlPr>
                            <a:rPr lang="en-US" sz="2800" b="0" i="1" smtClean="0">
                              <a:latin typeface="Cambria Math"/>
                              <a:ea typeface="Cambria Math" panose="02040503050406030204" pitchFamily="18" charset="0"/>
                              <a:cs typeface="Arial" panose="020B0604020202020204" pitchFamily="34" charset="0"/>
                            </a:rPr>
                          </m:ctrlPr>
                        </m:sSupPr>
                        <m:e>
                          <m:r>
                            <a:rPr lang="en-US" sz="2800" b="1" i="1" smtClean="0">
                              <a:latin typeface="Cambria Math"/>
                              <a:ea typeface="Cambria Math" panose="02040503050406030204" pitchFamily="18" charset="0"/>
                              <a:cs typeface="Arial" panose="020B0604020202020204" pitchFamily="34" charset="0"/>
                            </a:rPr>
                            <m:t>𝒙</m:t>
                          </m:r>
                        </m:e>
                        <m:sup>
                          <m:r>
                            <a:rPr lang="en-US" sz="2800" b="0" i="1" smtClean="0">
                              <a:latin typeface="Cambria Math"/>
                              <a:ea typeface="Cambria Math" panose="02040503050406030204" pitchFamily="18" charset="0"/>
                              <a:cs typeface="Arial" panose="020B0604020202020204" pitchFamily="34" charset="0"/>
                            </a:rPr>
                            <m:t>𝑇</m:t>
                          </m:r>
                        </m:sup>
                      </m:sSup>
                      <m:r>
                        <a:rPr lang="en-US" sz="2800" b="0" i="1" smtClean="0">
                          <a:latin typeface="Cambria Math"/>
                          <a:ea typeface="Cambria Math" panose="02040503050406030204" pitchFamily="18" charset="0"/>
                          <a:cs typeface="Arial" panose="020B0604020202020204" pitchFamily="34" charset="0"/>
                        </a:rPr>
                        <m:t>𝛽</m:t>
                      </m:r>
                      <m:r>
                        <a:rPr lang="en-US" sz="2800" b="0" i="1" smtClean="0">
                          <a:latin typeface="Cambria Math"/>
                          <a:ea typeface="Cambria Math" panose="02040503050406030204" pitchFamily="18" charset="0"/>
                          <a:cs typeface="Arial" panose="020B0604020202020204" pitchFamily="34" charset="0"/>
                        </a:rPr>
                        <m:t>+</m:t>
                      </m:r>
                      <m:r>
                        <a:rPr lang="en-US" sz="2800" b="0" i="1" smtClean="0">
                          <a:latin typeface="Cambria Math"/>
                          <a:ea typeface="Cambria Math" panose="02040503050406030204" pitchFamily="18" charset="0"/>
                          <a:cs typeface="Arial" panose="020B0604020202020204" pitchFamily="34" charset="0"/>
                        </a:rPr>
                        <m:t>𝜉</m:t>
                      </m:r>
                    </m:oMath>
                  </m:oMathPara>
                </a14:m>
                <a:endParaRPr lang="en-US" sz="28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9200" y="3859384"/>
                <a:ext cx="457200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79942" y="3890161"/>
                <a:ext cx="2980367"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𝑻</m:t>
                          </m:r>
                        </m:sup>
                      </m:sSup>
                      <m:r>
                        <a:rPr lang="en-US" sz="2400" b="1" i="1" smtClean="0">
                          <a:latin typeface="Cambria Math"/>
                        </a:rPr>
                        <m:t>=</m:t>
                      </m:r>
                      <m:d>
                        <m:dPr>
                          <m:ctrlPr>
                            <a:rPr lang="en-US" sz="2400" b="1" i="1">
                              <a:latin typeface="Cambria Math"/>
                            </a:rPr>
                          </m:ctrlPr>
                        </m:dPr>
                        <m:e>
                          <m:sSub>
                            <m:sSubPr>
                              <m:ctrlPr>
                                <a:rPr lang="en-US" sz="2400" i="1">
                                  <a:latin typeface="Cambria Math"/>
                                </a:rPr>
                              </m:ctrlPr>
                            </m:sSubPr>
                            <m:e>
                              <m:r>
                                <a:rPr lang="en-US" sz="2400" i="1">
                                  <a:latin typeface="Cambria Math"/>
                                </a:rPr>
                                <m:t>𝑥</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𝑁</m:t>
                              </m:r>
                            </m:sub>
                          </m:sSub>
                          <m:r>
                            <a:rPr lang="en-US" sz="2400" i="1">
                              <a:latin typeface="Cambria Math"/>
                            </a:rPr>
                            <m:t>,1</m:t>
                          </m:r>
                        </m:e>
                      </m:d>
                    </m:oMath>
                  </m:oMathPara>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79942" y="3890161"/>
                <a:ext cx="2980367" cy="46820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09800" y="2362198"/>
                <a:ext cx="5511765"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a:rPr>
                        <m:t>𝑦</m:t>
                      </m:r>
                      <m:r>
                        <a:rPr lang="en-US" i="1" smtClean="0">
                          <a:latin typeface="Cambria Math"/>
                        </a:rPr>
                        <m:t>: </m:t>
                      </m:r>
                      <m:r>
                        <a:rPr lang="en-US" i="1">
                          <a:latin typeface="Cambria Math"/>
                        </a:rPr>
                        <m:t>h𝑜𝑢𝑠𝑒</m:t>
                      </m:r>
                      <m:r>
                        <a:rPr lang="en-US" i="1">
                          <a:latin typeface="Cambria Math"/>
                        </a:rPr>
                        <m:t> </m:t>
                      </m:r>
                      <m:r>
                        <a:rPr lang="en-US" i="1">
                          <a:latin typeface="Cambria Math"/>
                        </a:rPr>
                        <m:t>𝑝𝑟𝑖𝑐𝑒</m:t>
                      </m:r>
                    </m:oMath>
                  </m:oMathPara>
                </a14:m>
                <a:endParaRPr lang="en-US" b="1" i="1" dirty="0" smtClean="0">
                  <a:latin typeface="Cambria Math"/>
                </a:endParaRPr>
              </a:p>
              <a:p>
                <a:pPr/>
                <a14:m>
                  <m:oMathPara xmlns:m="http://schemas.openxmlformats.org/officeDocument/2006/math">
                    <m:oMathParaPr>
                      <m:jc m:val="left"/>
                    </m:oMathParaPr>
                    <m:oMath xmlns:m="http://schemas.openxmlformats.org/officeDocument/2006/math">
                      <m:r>
                        <a:rPr lang="en-US" b="1" i="1" dirty="0" smtClean="0">
                          <a:latin typeface="Cambria Math"/>
                        </a:rPr>
                        <m:t>𝒙</m:t>
                      </m:r>
                      <m:r>
                        <a:rPr lang="en-US" b="0" i="1" dirty="0" smtClean="0">
                          <a:latin typeface="Cambria Math"/>
                        </a:rPr>
                        <m:t>:{</m:t>
                      </m:r>
                      <m:r>
                        <a:rPr lang="en-US" i="1" dirty="0">
                          <a:latin typeface="Cambria Math"/>
                        </a:rPr>
                        <m:t>𝑠𝑖𝑧𝑒</m:t>
                      </m:r>
                      <m:r>
                        <a:rPr lang="en-US" i="1" dirty="0">
                          <a:latin typeface="Cambria Math"/>
                        </a:rPr>
                        <m:t>, </m:t>
                      </m:r>
                      <m:r>
                        <a:rPr lang="en-US" b="0" i="1" dirty="0" smtClean="0">
                          <a:latin typeface="Cambria Math"/>
                        </a:rPr>
                        <m:t>𝑎𝑔𝑒</m:t>
                      </m:r>
                      <m:r>
                        <a:rPr lang="en-US" b="0" i="1" dirty="0" smtClean="0">
                          <a:latin typeface="Cambria Math"/>
                        </a:rPr>
                        <m:t> </m:t>
                      </m:r>
                      <m:r>
                        <a:rPr lang="en-US" b="0" i="1" dirty="0" smtClean="0">
                          <a:latin typeface="Cambria Math"/>
                        </a:rPr>
                        <m:t>𝑜𝑓</m:t>
                      </m:r>
                      <m:r>
                        <a:rPr lang="en-US" b="0" i="1" dirty="0" smtClean="0">
                          <a:latin typeface="Cambria Math"/>
                        </a:rPr>
                        <m:t> </m:t>
                      </m:r>
                      <m:r>
                        <a:rPr lang="en-US" b="0" i="1" dirty="0" smtClean="0">
                          <a:latin typeface="Cambria Math"/>
                        </a:rPr>
                        <m:t>h𝑜𝑢𝑠𝑒</m:t>
                      </m:r>
                      <m:r>
                        <a:rPr lang="en-US" i="1" dirty="0">
                          <a:latin typeface="Cambria Math"/>
                        </a:rPr>
                        <m:t>,</m:t>
                      </m:r>
                      <m:r>
                        <a:rPr lang="en-US" i="1" dirty="0" smtClean="0">
                          <a:latin typeface="Cambria Math"/>
                        </a:rPr>
                        <m:t> </m:t>
                      </m:r>
                      <m:r>
                        <a:rPr lang="en-US" i="1" dirty="0">
                          <a:latin typeface="Cambria Math"/>
                        </a:rPr>
                        <m:t>#</m:t>
                      </m:r>
                      <m:r>
                        <a:rPr lang="en-US" i="1" dirty="0">
                          <a:latin typeface="Cambria Math"/>
                        </a:rPr>
                        <m:t>𝑏𝑒𝑑𝑟𝑜𝑜𝑚</m:t>
                      </m:r>
                      <m:r>
                        <a:rPr lang="en-US" i="1" dirty="0">
                          <a:latin typeface="Cambria Math"/>
                        </a:rPr>
                        <m:t>, #</m:t>
                      </m:r>
                      <m:r>
                        <a:rPr lang="en-US" b="0" i="1" dirty="0" smtClean="0">
                          <a:latin typeface="Cambria Math"/>
                        </a:rPr>
                        <m:t>𝑏𝑎𝑡h𝑟𝑜𝑜𝑚</m:t>
                      </m:r>
                      <m:r>
                        <a:rPr lang="en-US" b="0" i="1" dirty="0" smtClean="0">
                          <a:latin typeface="Cambria Math"/>
                        </a:rPr>
                        <m:t>, </m:t>
                      </m:r>
                      <m:r>
                        <a:rPr lang="en-US" b="0" i="1" dirty="0" smtClean="0">
                          <a:latin typeface="Cambria Math"/>
                        </a:rPr>
                        <m:t>𝑦𝑎𝑟𝑑</m:t>
                      </m:r>
                      <m:r>
                        <a:rPr lang="en-US" b="0" i="1" dirty="0" smtClean="0">
                          <a:latin typeface="Cambria Math"/>
                        </a:rPr>
                        <m:t>}</m:t>
                      </m:r>
                    </m:oMath>
                  </m:oMathPara>
                </a14:m>
                <a:endParaRPr lang="en-US"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209800" y="2362198"/>
                <a:ext cx="5511765" cy="646331"/>
              </a:xfrm>
              <a:prstGeom prst="rect">
                <a:avLst/>
              </a:prstGeom>
              <a:blipFill rotWithShape="1">
                <a:blip r:embed="rId7"/>
                <a:stretch>
                  <a:fillRect b="-7477"/>
                </a:stretch>
              </a:blipFill>
            </p:spPr>
            <p:txBody>
              <a:bodyPr/>
              <a:lstStyle/>
              <a:p>
                <a:r>
                  <a:rPr lang="en-US">
                    <a:noFill/>
                  </a:rPr>
                  <a:t> </a:t>
                </a:r>
              </a:p>
            </p:txBody>
          </p:sp>
        </mc:Fallback>
      </mc:AlternateContent>
    </p:spTree>
    <p:extLst>
      <p:ext uri="{BB962C8B-B14F-4D97-AF65-F5344CB8AC3E}">
        <p14:creationId xmlns:p14="http://schemas.microsoft.com/office/powerpoint/2010/main" val="3427120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anose="020B0604020202020204" pitchFamily="34" charset="0"/>
                <a:cs typeface="Arial" panose="020B0604020202020204" pitchFamily="34" charset="0"/>
              </a:rPr>
              <a:t>Parameter estimation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400" dirty="0" smtClean="0">
                <a:latin typeface="Arial" panose="020B0604020202020204" pitchFamily="34" charset="0"/>
                <a:ea typeface="Cambria Math" panose="02040503050406030204" pitchFamily="18" charset="0"/>
                <a:cs typeface="Arial" panose="020B0604020202020204" pitchFamily="34" charset="0"/>
              </a:rPr>
              <a:t>MLE of linear model with Gaussian noise</a:t>
            </a:r>
            <a:r>
              <a:rPr lang="en-US" sz="2800" dirty="0" smtClean="0">
                <a:latin typeface="Arial" panose="020B0604020202020204" pitchFamily="34" charset="0"/>
                <a:ea typeface="Cambria Math" panose="02040503050406030204" pitchFamily="18" charset="0"/>
                <a:cs typeface="Arial" panose="020B0604020202020204" pitchFamily="34" charset="0"/>
              </a:rPr>
              <a:t> </a:t>
            </a: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3124199" y="1600200"/>
                <a:ext cx="4267201" cy="2072106"/>
              </a:xfrm>
              <a:prstGeom prst="rect">
                <a:avLst/>
              </a:prstGeom>
              <a:noFill/>
            </p:spPr>
            <p:txBody>
              <a:bodyPr wrap="square" rtlCol="0">
                <a:spAutoFit/>
              </a:bodyPr>
              <a:lstStyle/>
              <a:p>
                <a:r>
                  <a:rPr lang="en-US" sz="2800" b="0" dirty="0" smtClean="0">
                    <a:ea typeface="Cambria Math" panose="02040503050406030204" pitchFamily="18" charset="0"/>
                    <a:cs typeface="Arial" panose="020B0604020202020204" pitchFamily="34" charset="0"/>
                  </a:rPr>
                  <a:t> </a:t>
                </a:r>
                <a14:m>
                  <m:oMath xmlns:m="http://schemas.openxmlformats.org/officeDocument/2006/math">
                    <m:r>
                      <a:rPr lang="en-US" sz="2800" b="0" i="0" smtClean="0">
                        <a:latin typeface="Cambria Math"/>
                        <a:ea typeface="Cambria Math" panose="02040503050406030204" pitchFamily="18" charset="0"/>
                        <a:cs typeface="Arial" panose="020B0604020202020204" pitchFamily="34" charset="0"/>
                      </a:rPr>
                      <m:t>  </m:t>
                    </m:r>
                    <m:r>
                      <a:rPr lang="en-US" sz="2800" b="0" i="1" smtClean="0">
                        <a:latin typeface="Cambria Math"/>
                        <a:ea typeface="Cambria Math" panose="02040503050406030204" pitchFamily="18" charset="0"/>
                        <a:cs typeface="Arial" panose="020B0604020202020204" pitchFamily="34" charset="0"/>
                      </a:rPr>
                      <m:t> </m:t>
                    </m:r>
                    <m:r>
                      <a:rPr lang="en-US" sz="2800" b="0" i="1" smtClean="0">
                        <a:latin typeface="Cambria Math"/>
                        <a:ea typeface="Cambria Math" panose="02040503050406030204" pitchFamily="18" charset="0"/>
                        <a:cs typeface="Arial" panose="020B0604020202020204" pitchFamily="34" charset="0"/>
                      </a:rPr>
                      <m:t>𝑃</m:t>
                    </m:r>
                    <m:d>
                      <m:dPr>
                        <m:ctrlPr>
                          <a:rPr lang="en-US" sz="2800" b="0" i="1" smtClean="0">
                            <a:latin typeface="Cambria Math"/>
                            <a:ea typeface="Cambria Math" panose="02040503050406030204" pitchFamily="18" charset="0"/>
                            <a:cs typeface="Arial" panose="020B0604020202020204" pitchFamily="34" charset="0"/>
                          </a:rPr>
                        </m:ctrlPr>
                      </m:dPr>
                      <m:e>
                        <m:sSup>
                          <m:sSupPr>
                            <m:ctrlPr>
                              <a:rPr lang="en-US" sz="2800" b="0" i="1" smtClean="0">
                                <a:latin typeface="Cambria Math"/>
                                <a:ea typeface="Cambria Math" panose="02040503050406030204" pitchFamily="18" charset="0"/>
                                <a:cs typeface="Arial" panose="020B0604020202020204" pitchFamily="34" charset="0"/>
                              </a:rPr>
                            </m:ctrlPr>
                          </m:sSupPr>
                          <m:e>
                            <m:d>
                              <m:dPr>
                                <m:begChr m:val="{"/>
                                <m:endChr m:val="}"/>
                                <m:ctrlPr>
                                  <a:rPr lang="en-US" sz="2800" b="0" i="1" smtClean="0">
                                    <a:latin typeface="Cambria Math"/>
                                    <a:ea typeface="Cambria Math" panose="02040503050406030204" pitchFamily="18" charset="0"/>
                                    <a:cs typeface="Arial" panose="020B0604020202020204" pitchFamily="34" charset="0"/>
                                  </a:rPr>
                                </m:ctrlPr>
                              </m:dPr>
                              <m:e>
                                <m:d>
                                  <m:dPr>
                                    <m:ctrlPr>
                                      <a:rPr lang="en-US" sz="2800" b="0" i="1" smtClean="0">
                                        <a:latin typeface="Cambria Math"/>
                                        <a:ea typeface="Cambria Math" panose="02040503050406030204" pitchFamily="18" charset="0"/>
                                        <a:cs typeface="Arial" panose="020B0604020202020204" pitchFamily="34" charset="0"/>
                                      </a:rPr>
                                    </m:ctrlPr>
                                  </m:dPr>
                                  <m:e>
                                    <m:sSub>
                                      <m:sSubPr>
                                        <m:ctrlPr>
                                          <a:rPr lang="en-US" sz="2800" b="0" i="1" smtClean="0">
                                            <a:latin typeface="Cambria Math"/>
                                            <a:ea typeface="Cambria Math" panose="02040503050406030204" pitchFamily="18" charset="0"/>
                                            <a:cs typeface="Arial" panose="020B0604020202020204" pitchFamily="34" charset="0"/>
                                          </a:rPr>
                                        </m:ctrlPr>
                                      </m:sSubPr>
                                      <m:e>
                                        <m:r>
                                          <a:rPr lang="en-US" sz="2800" b="1" i="1" smtClean="0">
                                            <a:latin typeface="Cambria Math"/>
                                            <a:ea typeface="Cambria Math" panose="02040503050406030204" pitchFamily="18" charset="0"/>
                                            <a:cs typeface="Arial" panose="020B0604020202020204" pitchFamily="34" charset="0"/>
                                          </a:rPr>
                                          <m:t>𝒙</m:t>
                                        </m:r>
                                      </m:e>
                                      <m:sub>
                                        <m:r>
                                          <a:rPr lang="en-US" sz="2800" b="0" i="1" smtClean="0">
                                            <a:latin typeface="Cambria Math"/>
                                            <a:ea typeface="Cambria Math" panose="02040503050406030204" pitchFamily="18" charset="0"/>
                                            <a:cs typeface="Arial" panose="020B0604020202020204" pitchFamily="34" charset="0"/>
                                          </a:rPr>
                                          <m:t>𝑖</m:t>
                                        </m:r>
                                      </m:sub>
                                    </m:sSub>
                                    <m:r>
                                      <a:rPr lang="en-US" sz="2800" b="0" i="1" smtClean="0">
                                        <a:latin typeface="Cambria Math"/>
                                        <a:ea typeface="Cambria Math" panose="02040503050406030204" pitchFamily="18" charset="0"/>
                                        <a:cs typeface="Arial" panose="020B0604020202020204" pitchFamily="34" charset="0"/>
                                      </a:rPr>
                                      <m:t>,</m:t>
                                    </m:r>
                                    <m:sSub>
                                      <m:sSubPr>
                                        <m:ctrlPr>
                                          <a:rPr lang="en-US" sz="2800" b="0" i="1" smtClean="0">
                                            <a:latin typeface="Cambria Math"/>
                                            <a:ea typeface="Cambria Math" panose="02040503050406030204" pitchFamily="18" charset="0"/>
                                            <a:cs typeface="Arial" panose="020B0604020202020204" pitchFamily="34" charset="0"/>
                                          </a:rPr>
                                        </m:ctrlPr>
                                      </m:sSubPr>
                                      <m:e>
                                        <m:r>
                                          <a:rPr lang="en-US" sz="2800" b="0" i="1" smtClean="0">
                                            <a:latin typeface="Cambria Math"/>
                                            <a:ea typeface="Cambria Math" panose="02040503050406030204" pitchFamily="18" charset="0"/>
                                            <a:cs typeface="Arial" panose="020B0604020202020204" pitchFamily="34" charset="0"/>
                                          </a:rPr>
                                          <m:t>𝑦</m:t>
                                        </m:r>
                                      </m:e>
                                      <m:sub>
                                        <m:r>
                                          <a:rPr lang="en-US" sz="2800" b="0" i="1" smtClean="0">
                                            <a:latin typeface="Cambria Math"/>
                                            <a:ea typeface="Cambria Math" panose="02040503050406030204" pitchFamily="18" charset="0"/>
                                            <a:cs typeface="Arial" panose="020B0604020202020204" pitchFamily="34" charset="0"/>
                                          </a:rPr>
                                          <m:t>𝑖</m:t>
                                        </m:r>
                                      </m:sub>
                                    </m:sSub>
                                  </m:e>
                                </m:d>
                              </m:e>
                            </m:d>
                          </m:e>
                          <m:sup>
                            <m:r>
                              <a:rPr lang="en-US" sz="2800" b="0" i="1" smtClean="0">
                                <a:latin typeface="Cambria Math"/>
                                <a:ea typeface="Cambria Math" panose="02040503050406030204" pitchFamily="18" charset="0"/>
                                <a:cs typeface="Arial" panose="020B0604020202020204" pitchFamily="34" charset="0"/>
                              </a:rPr>
                              <m:t>𝑀</m:t>
                            </m:r>
                          </m:sup>
                        </m:sSup>
                      </m:e>
                      <m:e>
                        <m:r>
                          <a:rPr lang="en-US" sz="2800" b="0" i="1" smtClean="0">
                            <a:latin typeface="Cambria Math"/>
                            <a:ea typeface="Cambria Math" panose="02040503050406030204" pitchFamily="18" charset="0"/>
                            <a:cs typeface="Arial" panose="020B0604020202020204" pitchFamily="34" charset="0"/>
                          </a:rPr>
                          <m:t>𝛽</m:t>
                        </m:r>
                      </m:e>
                    </m:d>
                  </m:oMath>
                </a14:m>
                <a:endParaRPr lang="en-US" sz="2800" b="0" dirty="0" smtClean="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m:t>
                      </m:r>
                      <m:nary>
                        <m:naryPr>
                          <m:chr m:val="∏"/>
                          <m:ctrlPr>
                            <a:rPr lang="en-US" sz="2000" b="0" i="1" smtClean="0">
                              <a:latin typeface="Cambria Math"/>
                              <a:ea typeface="Cambria Math" panose="02040503050406030204" pitchFamily="18" charset="0"/>
                              <a:cs typeface="Arial" panose="020B0604020202020204" pitchFamily="34" charset="0"/>
                            </a:rPr>
                          </m:ctrlPr>
                        </m:naryPr>
                        <m:sub>
                          <m:r>
                            <m:rPr>
                              <m:brk m:alnAt="23"/>
                            </m:rPr>
                            <a:rPr lang="en-US" sz="2000" b="0" i="1" smtClean="0">
                              <a:latin typeface="Cambria Math"/>
                              <a:ea typeface="Cambria Math" panose="02040503050406030204" pitchFamily="18" charset="0"/>
                              <a:cs typeface="Arial" panose="020B0604020202020204" pitchFamily="34" charset="0"/>
                            </a:rPr>
                            <m:t>𝑖</m:t>
                          </m:r>
                          <m:r>
                            <a:rPr lang="en-US" sz="2000" b="0" i="1" smtClean="0">
                              <a:latin typeface="Cambria Math"/>
                              <a:ea typeface="Cambria Math" panose="02040503050406030204" pitchFamily="18" charset="0"/>
                              <a:cs typeface="Arial" panose="020B0604020202020204" pitchFamily="34" charset="0"/>
                            </a:rPr>
                            <m:t>=1</m:t>
                          </m:r>
                        </m:sub>
                        <m:sup>
                          <m:r>
                            <a:rPr lang="en-US" sz="2000" b="0" i="1" smtClean="0">
                              <a:latin typeface="Cambria Math"/>
                              <a:ea typeface="Cambria Math" panose="02040503050406030204" pitchFamily="18" charset="0"/>
                              <a:cs typeface="Arial" panose="020B0604020202020204" pitchFamily="34" charset="0"/>
                            </a:rPr>
                            <m:t>𝑀</m:t>
                          </m:r>
                        </m:sup>
                        <m:e>
                          <m:r>
                            <a:rPr lang="en-US" sz="2000" b="0" i="1" smtClean="0">
                              <a:latin typeface="Cambria Math"/>
                              <a:ea typeface="Cambria Math" panose="02040503050406030204" pitchFamily="18" charset="0"/>
                              <a:cs typeface="Arial" panose="020B0604020202020204" pitchFamily="34" charset="0"/>
                            </a:rPr>
                            <m:t>𝑔</m:t>
                          </m:r>
                          <m:r>
                            <a:rPr lang="en-US" sz="2000" b="0" i="1" smtClean="0">
                              <a:latin typeface="Cambria Math"/>
                              <a:ea typeface="Cambria Math" panose="02040503050406030204" pitchFamily="18" charset="0"/>
                              <a:cs typeface="Arial" panose="020B0604020202020204" pitchFamily="34" charset="0"/>
                            </a:rPr>
                            <m:t>(</m:t>
                          </m:r>
                          <m:sSub>
                            <m:sSubPr>
                              <m:ctrlPr>
                                <a:rPr lang="en-US" sz="2000" i="1">
                                  <a:latin typeface="Cambria Math"/>
                                  <a:ea typeface="Cambria Math" panose="02040503050406030204" pitchFamily="18" charset="0"/>
                                  <a:cs typeface="Arial" panose="020B0604020202020204" pitchFamily="34" charset="0"/>
                                </a:rPr>
                              </m:ctrlPr>
                            </m:sSubPr>
                            <m:e>
                              <m:r>
                                <a:rPr lang="en-US" sz="2000" i="1">
                                  <a:latin typeface="Cambria Math"/>
                                  <a:ea typeface="Cambria Math" panose="02040503050406030204" pitchFamily="18" charset="0"/>
                                  <a:cs typeface="Arial" panose="020B0604020202020204" pitchFamily="34" charset="0"/>
                                </a:rPr>
                                <m:t>𝑦</m:t>
                              </m:r>
                            </m:e>
                            <m:sub>
                              <m:r>
                                <a:rPr lang="en-US" sz="2000" i="1">
                                  <a:latin typeface="Cambria Math"/>
                                  <a:ea typeface="Cambria Math" panose="02040503050406030204" pitchFamily="18" charset="0"/>
                                  <a:cs typeface="Arial" panose="020B0604020202020204" pitchFamily="34" charset="0"/>
                                </a:rPr>
                                <m:t>𝑖</m:t>
                              </m:r>
                            </m:sub>
                          </m:sSub>
                          <m:r>
                            <a:rPr lang="en-US" sz="2000" i="1">
                              <a:latin typeface="Cambria Math"/>
                              <a:ea typeface="Cambria Math" panose="02040503050406030204" pitchFamily="18" charset="0"/>
                              <a:cs typeface="Arial" panose="020B0604020202020204" pitchFamily="34" charset="0"/>
                            </a:rPr>
                            <m:t>−</m:t>
                          </m:r>
                          <m:sSup>
                            <m:sSupPr>
                              <m:ctrlPr>
                                <a:rPr lang="en-US" sz="2000" i="1">
                                  <a:latin typeface="Cambria Math"/>
                                  <a:ea typeface="Cambria Math" panose="02040503050406030204" pitchFamily="18" charset="0"/>
                                  <a:cs typeface="Arial" panose="020B0604020202020204" pitchFamily="34" charset="0"/>
                                </a:rPr>
                              </m:ctrlPr>
                            </m:sSupPr>
                            <m:e>
                              <m:sSubSup>
                                <m:sSubSupPr>
                                  <m:ctrlPr>
                                    <a:rPr lang="en-US" sz="2000" i="1">
                                      <a:latin typeface="Cambria Math"/>
                                      <a:ea typeface="Cambria Math" panose="02040503050406030204" pitchFamily="18" charset="0"/>
                                      <a:cs typeface="Arial" panose="020B0604020202020204" pitchFamily="34" charset="0"/>
                                    </a:rPr>
                                  </m:ctrlPr>
                                </m:sSubSupPr>
                                <m:e>
                                  <m:r>
                                    <a:rPr lang="en-US" sz="2000" b="1" i="1">
                                      <a:latin typeface="Cambria Math"/>
                                      <a:ea typeface="Cambria Math" panose="02040503050406030204" pitchFamily="18" charset="0"/>
                                      <a:cs typeface="Arial" panose="020B0604020202020204" pitchFamily="34" charset="0"/>
                                    </a:rPr>
                                    <m:t>𝒙</m:t>
                                  </m:r>
                                </m:e>
                                <m:sub>
                                  <m:r>
                                    <a:rPr lang="en-US" sz="2000" i="1">
                                      <a:latin typeface="Cambria Math"/>
                                      <a:ea typeface="Cambria Math" panose="02040503050406030204" pitchFamily="18" charset="0"/>
                                      <a:cs typeface="Arial" panose="020B0604020202020204" pitchFamily="34" charset="0"/>
                                    </a:rPr>
                                    <m:t>𝑖</m:t>
                                  </m:r>
                                </m:sub>
                                <m:sup/>
                              </m:sSubSup>
                            </m:e>
                            <m:sup>
                              <m:r>
                                <a:rPr lang="en-US" sz="2000" i="1">
                                  <a:latin typeface="Cambria Math"/>
                                  <a:ea typeface="Cambria Math" panose="02040503050406030204" pitchFamily="18" charset="0"/>
                                  <a:cs typeface="Arial" panose="020B0604020202020204" pitchFamily="34" charset="0"/>
                                </a:rPr>
                                <m:t>𝑇</m:t>
                              </m:r>
                            </m:sup>
                          </m:sSup>
                          <m:r>
                            <a:rPr lang="en-US" sz="2000" i="1">
                              <a:latin typeface="Cambria Math"/>
                              <a:ea typeface="Cambria Math" panose="02040503050406030204" pitchFamily="18" charset="0"/>
                              <a:cs typeface="Arial" panose="020B0604020202020204" pitchFamily="34" charset="0"/>
                            </a:rPr>
                            <m:t>𝛽</m:t>
                          </m:r>
                          <m:r>
                            <a:rPr lang="en-US" sz="2000" b="0" i="1" smtClean="0">
                              <a:latin typeface="Cambria Math"/>
                              <a:ea typeface="Cambria Math" panose="02040503050406030204" pitchFamily="18" charset="0"/>
                              <a:cs typeface="Arial" panose="020B0604020202020204" pitchFamily="34" charset="0"/>
                            </a:rPr>
                            <m:t>;0, </m:t>
                          </m:r>
                          <m:r>
                            <a:rPr lang="en-US" sz="2000" b="0" i="1" smtClean="0">
                              <a:latin typeface="Cambria Math"/>
                              <a:ea typeface="Cambria Math" panose="02040503050406030204" pitchFamily="18" charset="0"/>
                              <a:cs typeface="Arial" panose="020B0604020202020204" pitchFamily="34" charset="0"/>
                            </a:rPr>
                            <m:t>𝜎</m:t>
                          </m:r>
                          <m:r>
                            <a:rPr lang="en-US" sz="2000" b="0" i="1" smtClean="0">
                              <a:latin typeface="Cambria Math"/>
                              <a:ea typeface="Cambria Math" panose="02040503050406030204" pitchFamily="18" charset="0"/>
                              <a:cs typeface="Arial" panose="020B0604020202020204" pitchFamily="34" charset="0"/>
                            </a:rPr>
                            <m:t>)</m:t>
                          </m:r>
                        </m:e>
                      </m:nary>
                    </m:oMath>
                  </m:oMathPara>
                </a14:m>
                <a:endParaRPr lang="en-US" sz="2000" b="0" dirty="0" smtClean="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m:t>
                      </m:r>
                      <m:f>
                        <m:fPr>
                          <m:ctrlPr>
                            <a:rPr lang="en-US" sz="2000" b="0" i="1" smtClean="0">
                              <a:latin typeface="Cambria Math"/>
                              <a:ea typeface="Cambria Math" panose="02040503050406030204" pitchFamily="18" charset="0"/>
                              <a:cs typeface="Arial" panose="020B0604020202020204" pitchFamily="34" charset="0"/>
                            </a:rPr>
                          </m:ctrlPr>
                        </m:fPr>
                        <m:num>
                          <m:r>
                            <a:rPr lang="en-US" sz="2000" b="0" i="1" smtClean="0">
                              <a:latin typeface="Cambria Math"/>
                              <a:ea typeface="Cambria Math" panose="02040503050406030204" pitchFamily="18" charset="0"/>
                              <a:cs typeface="Arial" panose="020B0604020202020204" pitchFamily="34" charset="0"/>
                            </a:rPr>
                            <m:t>1</m:t>
                          </m:r>
                        </m:num>
                        <m:den>
                          <m:r>
                            <a:rPr lang="en-US" sz="2000" b="0" i="1" smtClean="0">
                              <a:latin typeface="Cambria Math"/>
                              <a:ea typeface="Cambria Math" panose="02040503050406030204" pitchFamily="18" charset="0"/>
                              <a:cs typeface="Arial" panose="020B0604020202020204" pitchFamily="34" charset="0"/>
                            </a:rPr>
                            <m:t>𝑐𝑜𝑛𝑠𝑡</m:t>
                          </m:r>
                        </m:den>
                      </m:f>
                      <m:r>
                        <m:rPr>
                          <m:sty m:val="p"/>
                        </m:rPr>
                        <a:rPr lang="en-US" sz="2000" b="0" i="0" smtClean="0">
                          <a:latin typeface="Cambria Math"/>
                          <a:ea typeface="Cambria Math" panose="02040503050406030204" pitchFamily="18" charset="0"/>
                          <a:cs typeface="Arial" panose="020B0604020202020204" pitchFamily="34" charset="0"/>
                        </a:rPr>
                        <m:t>exp</m:t>
                      </m:r>
                      <m:r>
                        <a:rPr lang="en-US" sz="2000" b="0" i="1" smtClean="0">
                          <a:latin typeface="Cambria Math"/>
                          <a:ea typeface="Cambria Math" panose="02040503050406030204" pitchFamily="18" charset="0"/>
                          <a:cs typeface="Arial" panose="020B0604020202020204" pitchFamily="34" charset="0"/>
                        </a:rPr>
                        <m:t>⁡{−</m:t>
                      </m:r>
                      <m:f>
                        <m:fPr>
                          <m:ctrlPr>
                            <a:rPr lang="en-US" sz="2000" b="0" i="1" smtClean="0">
                              <a:latin typeface="Cambria Math"/>
                              <a:ea typeface="Cambria Math" panose="02040503050406030204" pitchFamily="18" charset="0"/>
                              <a:cs typeface="Arial" panose="020B0604020202020204" pitchFamily="34" charset="0"/>
                            </a:rPr>
                          </m:ctrlPr>
                        </m:fPr>
                        <m:num>
                          <m:nary>
                            <m:naryPr>
                              <m:chr m:val="∑"/>
                              <m:ctrlPr>
                                <a:rPr lang="en-US" sz="2000" b="0" i="1" smtClean="0">
                                  <a:latin typeface="Cambria Math"/>
                                  <a:ea typeface="Cambria Math" panose="02040503050406030204" pitchFamily="18" charset="0"/>
                                  <a:cs typeface="Arial" panose="020B0604020202020204" pitchFamily="34" charset="0"/>
                                </a:rPr>
                              </m:ctrlPr>
                            </m:naryPr>
                            <m:sub>
                              <m:r>
                                <m:rPr>
                                  <m:brk m:alnAt="23"/>
                                </m:rPr>
                                <a:rPr lang="en-US" sz="2000" b="0" i="1" smtClean="0">
                                  <a:latin typeface="Cambria Math"/>
                                  <a:ea typeface="Cambria Math" panose="02040503050406030204" pitchFamily="18" charset="0"/>
                                  <a:cs typeface="Arial" panose="020B0604020202020204" pitchFamily="34" charset="0"/>
                                </a:rPr>
                                <m:t>𝑖</m:t>
                              </m:r>
                              <m:r>
                                <a:rPr lang="en-US" sz="2000" b="0" i="1" smtClean="0">
                                  <a:latin typeface="Cambria Math"/>
                                  <a:ea typeface="Cambria Math" panose="02040503050406030204" pitchFamily="18" charset="0"/>
                                  <a:cs typeface="Arial" panose="020B0604020202020204" pitchFamily="34" charset="0"/>
                                </a:rPr>
                                <m:t>=1</m:t>
                              </m:r>
                            </m:sub>
                            <m:sup>
                              <m:r>
                                <a:rPr lang="en-US" sz="2000" b="0" i="1" smtClean="0">
                                  <a:latin typeface="Cambria Math"/>
                                  <a:ea typeface="Cambria Math" panose="02040503050406030204" pitchFamily="18" charset="0"/>
                                  <a:cs typeface="Arial" panose="020B0604020202020204" pitchFamily="34" charset="0"/>
                                </a:rPr>
                                <m:t>𝑀</m:t>
                              </m:r>
                            </m:sup>
                            <m:e>
                              <m:sSup>
                                <m:sSupPr>
                                  <m:ctrlPr>
                                    <a:rPr lang="en-US" sz="2000" b="0" i="1" smtClean="0">
                                      <a:latin typeface="Cambria Math"/>
                                      <a:ea typeface="Cambria Math" panose="02040503050406030204" pitchFamily="18" charset="0"/>
                                      <a:cs typeface="Arial" panose="020B0604020202020204" pitchFamily="34" charset="0"/>
                                    </a:rPr>
                                  </m:ctrlPr>
                                </m:sSupPr>
                                <m:e>
                                  <m:d>
                                    <m:dPr>
                                      <m:ctrlPr>
                                        <a:rPr lang="en-US" sz="2000" b="0" i="1" smtClean="0">
                                          <a:latin typeface="Cambria Math"/>
                                          <a:ea typeface="Cambria Math" panose="02040503050406030204" pitchFamily="18" charset="0"/>
                                          <a:cs typeface="Arial" panose="020B0604020202020204" pitchFamily="34" charset="0"/>
                                        </a:rPr>
                                      </m:ctrlPr>
                                    </m:dPr>
                                    <m:e>
                                      <m:sSub>
                                        <m:sSubPr>
                                          <m:ctrlPr>
                                            <a:rPr lang="en-US" sz="2000" b="0" i="1" smtClean="0">
                                              <a:latin typeface="Cambria Math"/>
                                              <a:ea typeface="Cambria Math" panose="02040503050406030204" pitchFamily="18" charset="0"/>
                                              <a:cs typeface="Arial" panose="020B0604020202020204" pitchFamily="34" charset="0"/>
                                            </a:rPr>
                                          </m:ctrlPr>
                                        </m:sSubPr>
                                        <m:e>
                                          <m:r>
                                            <a:rPr lang="en-US" sz="2000" b="0" i="1" smtClean="0">
                                              <a:latin typeface="Cambria Math"/>
                                              <a:ea typeface="Cambria Math" panose="02040503050406030204" pitchFamily="18" charset="0"/>
                                              <a:cs typeface="Arial" panose="020B0604020202020204" pitchFamily="34" charset="0"/>
                                            </a:rPr>
                                            <m:t>𝑦</m:t>
                                          </m:r>
                                        </m:e>
                                        <m:sub>
                                          <m:r>
                                            <a:rPr lang="en-US" sz="2000" b="0" i="1" smtClean="0">
                                              <a:latin typeface="Cambria Math"/>
                                              <a:ea typeface="Cambria Math" panose="02040503050406030204" pitchFamily="18" charset="0"/>
                                              <a:cs typeface="Arial" panose="020B0604020202020204" pitchFamily="34" charset="0"/>
                                            </a:rPr>
                                            <m:t>𝑖</m:t>
                                          </m:r>
                                        </m:sub>
                                      </m:sSub>
                                      <m:r>
                                        <a:rPr lang="en-US" sz="2000" b="0" i="1" smtClean="0">
                                          <a:latin typeface="Cambria Math"/>
                                          <a:ea typeface="Cambria Math" panose="02040503050406030204" pitchFamily="18" charset="0"/>
                                          <a:cs typeface="Arial" panose="020B0604020202020204" pitchFamily="34" charset="0"/>
                                        </a:rPr>
                                        <m:t>−</m:t>
                                      </m:r>
                                      <m:sSup>
                                        <m:sSupPr>
                                          <m:ctrlPr>
                                            <a:rPr lang="en-US" sz="2000" b="0" i="1" smtClean="0">
                                              <a:latin typeface="Cambria Math"/>
                                              <a:ea typeface="Cambria Math" panose="02040503050406030204" pitchFamily="18" charset="0"/>
                                              <a:cs typeface="Arial" panose="020B0604020202020204" pitchFamily="34" charset="0"/>
                                            </a:rPr>
                                          </m:ctrlPr>
                                        </m:sSupPr>
                                        <m:e>
                                          <m:sSubSup>
                                            <m:sSubSupPr>
                                              <m:ctrlPr>
                                                <a:rPr lang="en-US" sz="2000" b="0" i="1" smtClean="0">
                                                  <a:latin typeface="Cambria Math"/>
                                                  <a:ea typeface="Cambria Math" panose="02040503050406030204" pitchFamily="18" charset="0"/>
                                                  <a:cs typeface="Arial" panose="020B0604020202020204" pitchFamily="34" charset="0"/>
                                                </a:rPr>
                                              </m:ctrlPr>
                                            </m:sSubSupPr>
                                            <m:e>
                                              <m:r>
                                                <a:rPr lang="en-US" sz="2000" b="1" i="1" smtClean="0">
                                                  <a:latin typeface="Cambria Math"/>
                                                  <a:ea typeface="Cambria Math" panose="02040503050406030204" pitchFamily="18" charset="0"/>
                                                  <a:cs typeface="Arial" panose="020B0604020202020204" pitchFamily="34" charset="0"/>
                                                </a:rPr>
                                                <m:t>𝒙</m:t>
                                              </m:r>
                                            </m:e>
                                            <m:sub>
                                              <m:r>
                                                <a:rPr lang="en-US" sz="2000" b="0" i="1" smtClean="0">
                                                  <a:latin typeface="Cambria Math"/>
                                                  <a:ea typeface="Cambria Math" panose="02040503050406030204" pitchFamily="18" charset="0"/>
                                                  <a:cs typeface="Arial" panose="020B0604020202020204" pitchFamily="34" charset="0"/>
                                                </a:rPr>
                                                <m:t>𝑖</m:t>
                                              </m:r>
                                            </m:sub>
                                            <m:sup/>
                                          </m:sSubSup>
                                        </m:e>
                                        <m:sup>
                                          <m:r>
                                            <a:rPr lang="en-US" sz="2000" b="0" i="1" smtClean="0">
                                              <a:latin typeface="Cambria Math"/>
                                              <a:ea typeface="Cambria Math" panose="02040503050406030204" pitchFamily="18" charset="0"/>
                                              <a:cs typeface="Arial" panose="020B0604020202020204" pitchFamily="34" charset="0"/>
                                            </a:rPr>
                                            <m:t>𝑇</m:t>
                                          </m:r>
                                        </m:sup>
                                      </m:sSup>
                                      <m:r>
                                        <a:rPr lang="en-US" sz="2000" b="0" i="1" smtClean="0">
                                          <a:latin typeface="Cambria Math"/>
                                          <a:ea typeface="Cambria Math" panose="02040503050406030204" pitchFamily="18" charset="0"/>
                                          <a:cs typeface="Arial" panose="020B0604020202020204" pitchFamily="34" charset="0"/>
                                        </a:rPr>
                                        <m:t>𝛽</m:t>
                                      </m:r>
                                    </m:e>
                                  </m:d>
                                </m:e>
                                <m:sup>
                                  <m:r>
                                    <a:rPr lang="en-US" sz="2000" b="0" i="1" smtClean="0">
                                      <a:latin typeface="Cambria Math"/>
                                      <a:ea typeface="Cambria Math" panose="02040503050406030204" pitchFamily="18" charset="0"/>
                                      <a:cs typeface="Arial" panose="020B0604020202020204" pitchFamily="34" charset="0"/>
                                    </a:rPr>
                                    <m:t>2</m:t>
                                  </m:r>
                                </m:sup>
                              </m:sSup>
                            </m:e>
                          </m:nary>
                        </m:num>
                        <m:den>
                          <m:r>
                            <a:rPr lang="en-US" sz="2000" b="0" i="1" smtClean="0">
                              <a:latin typeface="Cambria Math"/>
                              <a:ea typeface="Cambria Math" panose="02040503050406030204" pitchFamily="18" charset="0"/>
                              <a:cs typeface="Arial" panose="020B0604020202020204" pitchFamily="34" charset="0"/>
                            </a:rPr>
                            <m:t>2</m:t>
                          </m:r>
                          <m:r>
                            <a:rPr lang="en-US" sz="2000" b="0" i="1" smtClean="0">
                              <a:latin typeface="Cambria Math"/>
                              <a:ea typeface="Cambria Math" panose="02040503050406030204" pitchFamily="18" charset="0"/>
                              <a:cs typeface="Arial" panose="020B0604020202020204" pitchFamily="34" charset="0"/>
                            </a:rPr>
                            <m:t>𝜎</m:t>
                          </m:r>
                        </m:den>
                      </m:f>
                      <m:r>
                        <a:rPr lang="en-US" sz="2000" b="0" i="1" smtClean="0">
                          <a:latin typeface="Cambria Math"/>
                          <a:ea typeface="Cambria Math" panose="02040503050406030204" pitchFamily="18" charset="0"/>
                          <a:cs typeface="Arial" panose="020B0604020202020204" pitchFamily="34" charset="0"/>
                        </a:rPr>
                        <m:t>}</m:t>
                      </m:r>
                    </m:oMath>
                  </m:oMathPara>
                </a14:m>
                <a:endParaRPr lang="en-US" sz="2000" b="0" dirty="0" smtClean="0">
                  <a:ea typeface="Cambria Math" panose="02040503050406030204" pitchFamily="18"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124199" y="1600200"/>
                <a:ext cx="4267201" cy="20721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24000" y="1677144"/>
                <a:ext cx="14502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panose="02040503050406030204" pitchFamily="18" charset="0"/>
                          <a:cs typeface="Arial" panose="020B0604020202020204" pitchFamily="34" charset="0"/>
                        </a:rPr>
                        <m:t>𝑚𝑎𝑥𝑖𝑚𝑖𝑧𝑒</m:t>
                      </m:r>
                      <m:r>
                        <a:rPr lang="en-US" sz="2000" b="0" i="1" smtClean="0">
                          <a:latin typeface="Cambria Math"/>
                          <a:ea typeface="Cambria Math" panose="02040503050406030204" pitchFamily="18" charset="0"/>
                          <a:cs typeface="Arial" panose="020B0604020202020204" pitchFamily="34" charset="0"/>
                        </a:rPr>
                        <m:t>:</m:t>
                      </m:r>
                    </m:oMath>
                  </m:oMathPara>
                </a14:m>
                <a:endParaRPr lang="en-US"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24000" y="1677144"/>
                <a:ext cx="1450269"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29000" y="4213621"/>
                <a:ext cx="2590800" cy="11308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2400" i="1" smtClean="0">
                              <a:latin typeface="Cambria Math"/>
                              <a:ea typeface="Cambria Math" panose="02040503050406030204" pitchFamily="18" charset="0"/>
                              <a:cs typeface="Arial" panose="020B0604020202020204" pitchFamily="34" charset="0"/>
                            </a:rPr>
                          </m:ctrlPr>
                        </m:naryPr>
                        <m:sub>
                          <m:r>
                            <m:rPr>
                              <m:brk m:alnAt="23"/>
                            </m:rPr>
                            <a:rPr lang="en-US" sz="2400" i="1">
                              <a:latin typeface="Cambria Math"/>
                              <a:ea typeface="Cambria Math" panose="02040503050406030204" pitchFamily="18" charset="0"/>
                              <a:cs typeface="Arial" panose="020B0604020202020204" pitchFamily="34" charset="0"/>
                            </a:rPr>
                            <m:t>𝑖</m:t>
                          </m:r>
                          <m:r>
                            <a:rPr lang="en-US" sz="2400" i="1">
                              <a:latin typeface="Cambria Math"/>
                              <a:ea typeface="Cambria Math" panose="02040503050406030204" pitchFamily="18" charset="0"/>
                              <a:cs typeface="Arial" panose="020B0604020202020204" pitchFamily="34" charset="0"/>
                            </a:rPr>
                            <m:t>=1</m:t>
                          </m:r>
                        </m:sub>
                        <m:sup>
                          <m:r>
                            <a:rPr lang="en-US" sz="2400" b="0" i="1" smtClean="0">
                              <a:latin typeface="Cambria Math"/>
                              <a:ea typeface="Cambria Math" panose="02040503050406030204" pitchFamily="18" charset="0"/>
                              <a:cs typeface="Arial" panose="020B0604020202020204" pitchFamily="34" charset="0"/>
                            </a:rPr>
                            <m:t>𝑀</m:t>
                          </m:r>
                        </m:sup>
                        <m:e>
                          <m:sSup>
                            <m:sSupPr>
                              <m:ctrlPr>
                                <a:rPr lang="en-US" sz="2400" i="1">
                                  <a:latin typeface="Cambria Math"/>
                                  <a:ea typeface="Cambria Math" panose="02040503050406030204" pitchFamily="18" charset="0"/>
                                  <a:cs typeface="Arial" panose="020B0604020202020204" pitchFamily="34" charset="0"/>
                                </a:rPr>
                              </m:ctrlPr>
                            </m:sSupPr>
                            <m:e>
                              <m:d>
                                <m:dPr>
                                  <m:ctrlPr>
                                    <a:rPr lang="en-US" sz="2400" i="1">
                                      <a:latin typeface="Cambria Math"/>
                                      <a:ea typeface="Cambria Math" panose="02040503050406030204" pitchFamily="18" charset="0"/>
                                      <a:cs typeface="Arial" panose="020B0604020202020204" pitchFamily="34" charset="0"/>
                                    </a:rPr>
                                  </m:ctrlPr>
                                </m:dPr>
                                <m:e>
                                  <m:sSub>
                                    <m:sSubPr>
                                      <m:ctrlPr>
                                        <a:rPr lang="en-US" sz="2400" i="1">
                                          <a:latin typeface="Cambria Math"/>
                                          <a:ea typeface="Cambria Math" panose="02040503050406030204" pitchFamily="18" charset="0"/>
                                          <a:cs typeface="Arial" panose="020B0604020202020204" pitchFamily="34" charset="0"/>
                                        </a:rPr>
                                      </m:ctrlPr>
                                    </m:sSubPr>
                                    <m:e>
                                      <m:r>
                                        <a:rPr lang="en-US" sz="2400" i="1">
                                          <a:latin typeface="Cambria Math"/>
                                          <a:ea typeface="Cambria Math" panose="02040503050406030204" pitchFamily="18" charset="0"/>
                                          <a:cs typeface="Arial" panose="020B0604020202020204" pitchFamily="34" charset="0"/>
                                        </a:rPr>
                                        <m:t>𝑦</m:t>
                                      </m:r>
                                    </m:e>
                                    <m:sub>
                                      <m:r>
                                        <a:rPr lang="en-US" sz="2400" i="1">
                                          <a:latin typeface="Cambria Math"/>
                                          <a:ea typeface="Cambria Math" panose="02040503050406030204" pitchFamily="18" charset="0"/>
                                          <a:cs typeface="Arial" panose="020B0604020202020204" pitchFamily="34" charset="0"/>
                                        </a:rPr>
                                        <m:t>𝑖</m:t>
                                      </m:r>
                                    </m:sub>
                                  </m:sSub>
                                  <m:r>
                                    <a:rPr lang="en-US" sz="2400" i="1">
                                      <a:latin typeface="Cambria Math"/>
                                      <a:ea typeface="Cambria Math" panose="02040503050406030204" pitchFamily="18" charset="0"/>
                                      <a:cs typeface="Arial" panose="020B0604020202020204" pitchFamily="34" charset="0"/>
                                    </a:rPr>
                                    <m:t>−</m:t>
                                  </m:r>
                                  <m:sSup>
                                    <m:sSupPr>
                                      <m:ctrlPr>
                                        <a:rPr lang="en-US" sz="2400" i="1">
                                          <a:latin typeface="Cambria Math"/>
                                          <a:ea typeface="Cambria Math" panose="02040503050406030204" pitchFamily="18" charset="0"/>
                                          <a:cs typeface="Arial" panose="020B0604020202020204" pitchFamily="34" charset="0"/>
                                        </a:rPr>
                                      </m:ctrlPr>
                                    </m:sSupPr>
                                    <m:e>
                                      <m:sSubSup>
                                        <m:sSubSupPr>
                                          <m:ctrlPr>
                                            <a:rPr lang="en-US" sz="2400" i="1">
                                              <a:latin typeface="Cambria Math"/>
                                              <a:ea typeface="Cambria Math" panose="02040503050406030204" pitchFamily="18" charset="0"/>
                                              <a:cs typeface="Arial" panose="020B0604020202020204" pitchFamily="34" charset="0"/>
                                            </a:rPr>
                                          </m:ctrlPr>
                                        </m:sSubSupPr>
                                        <m:e>
                                          <m:r>
                                            <a:rPr lang="en-US" sz="2400" i="1">
                                              <a:latin typeface="Cambria Math"/>
                                              <a:ea typeface="Cambria Math" panose="02040503050406030204" pitchFamily="18" charset="0"/>
                                              <a:cs typeface="Arial" panose="020B0604020202020204" pitchFamily="34" charset="0"/>
                                            </a:rPr>
                                            <m:t>𝑥</m:t>
                                          </m:r>
                                        </m:e>
                                        <m:sub>
                                          <m:r>
                                            <a:rPr lang="en-US" sz="2400" i="1">
                                              <a:latin typeface="Cambria Math"/>
                                              <a:ea typeface="Cambria Math" panose="02040503050406030204" pitchFamily="18" charset="0"/>
                                              <a:cs typeface="Arial" panose="020B0604020202020204" pitchFamily="34" charset="0"/>
                                            </a:rPr>
                                            <m:t>𝑖</m:t>
                                          </m:r>
                                        </m:sub>
                                        <m:sup/>
                                      </m:sSubSup>
                                    </m:e>
                                    <m:sup>
                                      <m:r>
                                        <a:rPr lang="en-US" sz="2400" i="1">
                                          <a:latin typeface="Cambria Math"/>
                                          <a:ea typeface="Cambria Math" panose="02040503050406030204" pitchFamily="18" charset="0"/>
                                          <a:cs typeface="Arial" panose="020B0604020202020204" pitchFamily="34" charset="0"/>
                                        </a:rPr>
                                        <m:t>𝑇</m:t>
                                      </m:r>
                                    </m:sup>
                                  </m:sSup>
                                  <m:r>
                                    <a:rPr lang="en-US" sz="2400" i="1">
                                      <a:latin typeface="Cambria Math"/>
                                      <a:ea typeface="Cambria Math" panose="02040503050406030204" pitchFamily="18" charset="0"/>
                                      <a:cs typeface="Arial" panose="020B0604020202020204" pitchFamily="34" charset="0"/>
                                    </a:rPr>
                                    <m:t>𝛽</m:t>
                                  </m:r>
                                </m:e>
                              </m:d>
                            </m:e>
                            <m:sup>
                              <m:r>
                                <a:rPr lang="en-US" sz="2400" i="1">
                                  <a:latin typeface="Cambria Math"/>
                                  <a:ea typeface="Cambria Math" panose="02040503050406030204" pitchFamily="18" charset="0"/>
                                  <a:cs typeface="Arial" panose="020B0604020202020204" pitchFamily="34" charset="0"/>
                                </a:rPr>
                                <m:t>2</m:t>
                              </m:r>
                            </m:sup>
                          </m:sSup>
                        </m:e>
                      </m:nary>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29000" y="4213621"/>
                <a:ext cx="2590800" cy="113082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19250" y="4578977"/>
                <a:ext cx="140057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panose="02040503050406030204" pitchFamily="18" charset="0"/>
                          <a:cs typeface="Arial" panose="020B0604020202020204" pitchFamily="34" charset="0"/>
                        </a:rPr>
                        <m:t>𝑚</m:t>
                      </m:r>
                      <m:r>
                        <a:rPr lang="en-US" sz="2000" b="0" i="1" smtClean="0">
                          <a:latin typeface="Cambria Math"/>
                          <a:ea typeface="Cambria Math" panose="02040503050406030204" pitchFamily="18" charset="0"/>
                          <a:cs typeface="Arial" panose="020B0604020202020204" pitchFamily="34" charset="0"/>
                        </a:rPr>
                        <m:t>𝑖𝑛𝑖𝑚𝑖</m:t>
                      </m:r>
                      <m:r>
                        <a:rPr lang="en-US" sz="2000" i="1">
                          <a:latin typeface="Cambria Math"/>
                          <a:ea typeface="Cambria Math" panose="02040503050406030204" pitchFamily="18" charset="0"/>
                          <a:cs typeface="Arial" panose="020B0604020202020204" pitchFamily="34" charset="0"/>
                        </a:rPr>
                        <m:t>𝑧𝑒</m:t>
                      </m:r>
                      <m:r>
                        <a:rPr lang="en-US" sz="2000" b="0" i="1" smtClean="0">
                          <a:latin typeface="Cambria Math"/>
                          <a:ea typeface="Cambria Math" panose="02040503050406030204" pitchFamily="18" charset="0"/>
                          <a:cs typeface="Arial" panose="020B0604020202020204" pitchFamily="34" charset="0"/>
                        </a:rPr>
                        <m:t>:</m:t>
                      </m:r>
                    </m:oMath>
                  </m:oMathPara>
                </a14:m>
                <a:endParaRPr lang="en-US"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19250" y="4578977"/>
                <a:ext cx="1400576" cy="400110"/>
              </a:xfrm>
              <a:prstGeom prst="rect">
                <a:avLst/>
              </a:prstGeom>
              <a:blipFill rotWithShape="1">
                <a:blip r:embed="rId6"/>
                <a:stretch>
                  <a:fillRect/>
                </a:stretch>
              </a:blipFill>
            </p:spPr>
            <p:txBody>
              <a:bodyPr/>
              <a:lstStyle/>
              <a:p>
                <a:r>
                  <a:rPr lang="en-US">
                    <a:noFill/>
                  </a:rPr>
                  <a:t> </a:t>
                </a:r>
              </a:p>
            </p:txBody>
          </p:sp>
        </mc:Fallback>
      </mc:AlternateContent>
      <p:sp>
        <p:nvSpPr>
          <p:cNvPr id="9" name="TextBox 8"/>
          <p:cNvSpPr txBox="1"/>
          <p:nvPr/>
        </p:nvSpPr>
        <p:spPr>
          <a:xfrm>
            <a:off x="1619250" y="5562600"/>
            <a:ext cx="5469767" cy="461665"/>
          </a:xfrm>
          <a:prstGeom prst="rect">
            <a:avLst/>
          </a:prstGeom>
          <a:noFill/>
        </p:spPr>
        <p:txBody>
          <a:bodyPr wrap="none" rtlCol="0">
            <a:spAutoFit/>
          </a:bodyPr>
          <a:lstStyle/>
          <a:p>
            <a:r>
              <a:rPr lang="en-US" sz="2400" b="1" dirty="0" smtClean="0">
                <a:solidFill>
                  <a:srgbClr val="0000FF"/>
                </a:solidFill>
                <a:latin typeface="Arial" panose="020B0604020202020204" pitchFamily="34" charset="0"/>
                <a:cs typeface="Arial" panose="020B0604020202020204" pitchFamily="34" charset="0"/>
              </a:rPr>
              <a:t>[Least squares, Carl F. Gauss, 1809]</a:t>
            </a:r>
            <a:endParaRPr lang="en-US" sz="2400" b="1" dirty="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1234396" y="4577083"/>
            <a:ext cx="533400" cy="461665"/>
          </a:xfrm>
          <a:prstGeom prst="rect">
            <a:avLst/>
          </a:prstGeom>
          <a:noFill/>
        </p:spPr>
        <p:txBody>
          <a:bodyPr wrap="square" rtlCol="0">
            <a:spAutoFit/>
          </a:bodyPr>
          <a:lstStyle/>
          <a:p>
            <a:r>
              <a:rPr lang="en-US" sz="2400" dirty="0" smtClean="0">
                <a:sym typeface="Wingdings" panose="05000000000000000000" pitchFamily="2" charset="2"/>
              </a:rPr>
              <a:t></a:t>
            </a:r>
            <a:endParaRPr lang="en-US" sz="2400" dirty="0"/>
          </a:p>
        </p:txBody>
      </p:sp>
      <p:sp>
        <p:nvSpPr>
          <p:cNvPr id="12" name="Rectangular Callout 11"/>
          <p:cNvSpPr/>
          <p:nvPr/>
        </p:nvSpPr>
        <p:spPr>
          <a:xfrm>
            <a:off x="6781800" y="1715287"/>
            <a:ext cx="1981200" cy="361967"/>
          </a:xfrm>
          <a:prstGeom prst="wedgeRectCallout">
            <a:avLst>
              <a:gd name="adj1" fmla="val -79116"/>
              <a:gd name="adj2" fmla="val -134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Likelihood function</a:t>
            </a:r>
            <a:endParaRPr lang="en-US" dirty="0">
              <a:solidFill>
                <a:schemeClr val="tx1"/>
              </a:solidFill>
            </a:endParaRPr>
          </a:p>
        </p:txBody>
      </p:sp>
    </p:spTree>
    <p:extLst>
      <p:ext uri="{BB962C8B-B14F-4D97-AF65-F5344CB8AC3E}">
        <p14:creationId xmlns:p14="http://schemas.microsoft.com/office/powerpoint/2010/main" val="4028648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a:latin typeface="Arial" panose="020B0604020202020204" pitchFamily="34" charset="0"/>
                <a:cs typeface="Arial" panose="020B0604020202020204" pitchFamily="34" charset="0"/>
              </a:rPr>
              <a:t>Parameter </a:t>
            </a:r>
            <a:r>
              <a:rPr lang="en-US" sz="3600" dirty="0" smtClean="0">
                <a:latin typeface="Arial" panose="020B0604020202020204" pitchFamily="34" charset="0"/>
                <a:cs typeface="Arial" panose="020B0604020202020204" pitchFamily="34" charset="0"/>
              </a:rPr>
              <a:t>estimation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a:latin typeface="Arial" panose="020B0604020202020204" pitchFamily="34" charset="0"/>
                <a:cs typeface="Arial" panose="020B0604020202020204" pitchFamily="34" charset="0"/>
              </a:rPr>
              <a:t>Closed form </a:t>
            </a:r>
            <a:r>
              <a:rPr lang="en-US" sz="2800" dirty="0" smtClean="0">
                <a:latin typeface="Arial" panose="020B0604020202020204" pitchFamily="34" charset="0"/>
                <a:cs typeface="Arial" panose="020B0604020202020204" pitchFamily="34" charset="0"/>
              </a:rPr>
              <a:t>solution</a:t>
            </a:r>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428625" y="1995634"/>
                <a:ext cx="5893942" cy="9578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Φ</m:t>
                      </m:r>
                      <m:d>
                        <m:dPr>
                          <m:ctrlPr>
                            <a:rPr lang="en-US" sz="2000" b="0" i="1" smtClean="0">
                              <a:latin typeface="Cambria Math"/>
                            </a:rPr>
                          </m:ctrlPr>
                        </m:dPr>
                        <m:e>
                          <m:r>
                            <a:rPr lang="en-US" sz="2000" b="0" i="1" smtClean="0">
                              <a:latin typeface="Cambria Math"/>
                            </a:rPr>
                            <m:t>𝛽</m:t>
                          </m:r>
                        </m:e>
                      </m:d>
                      <m:r>
                        <a:rPr lang="en-US" sz="2000" b="0" i="1" smtClean="0">
                          <a:latin typeface="Cambria Math"/>
                        </a:rPr>
                        <m:t>=</m:t>
                      </m:r>
                      <m:nary>
                        <m:naryPr>
                          <m:chr m:val="∑"/>
                          <m:ctrlPr>
                            <a:rPr lang="en-US" sz="2000" i="1">
                              <a:latin typeface="Cambria Math"/>
                              <a:ea typeface="Cambria Math" panose="02040503050406030204" pitchFamily="18" charset="0"/>
                              <a:cs typeface="Arial" panose="020B0604020202020204" pitchFamily="34" charset="0"/>
                            </a:rPr>
                          </m:ctrlPr>
                        </m:naryPr>
                        <m:sub>
                          <m:r>
                            <m:rPr>
                              <m:brk m:alnAt="23"/>
                            </m:rPr>
                            <a:rPr lang="en-US" sz="2000" i="1">
                              <a:latin typeface="Cambria Math"/>
                              <a:ea typeface="Cambria Math" panose="02040503050406030204" pitchFamily="18" charset="0"/>
                              <a:cs typeface="Arial" panose="020B0604020202020204" pitchFamily="34" charset="0"/>
                            </a:rPr>
                            <m:t>𝑖</m:t>
                          </m:r>
                          <m:r>
                            <a:rPr lang="en-US" sz="2000" i="1">
                              <a:latin typeface="Cambria Math"/>
                              <a:ea typeface="Cambria Math" panose="02040503050406030204" pitchFamily="18" charset="0"/>
                              <a:cs typeface="Arial" panose="020B0604020202020204" pitchFamily="34" charset="0"/>
                            </a:rPr>
                            <m:t>=1</m:t>
                          </m:r>
                        </m:sub>
                        <m:sup>
                          <m:r>
                            <a:rPr lang="en-US" sz="2000" i="1">
                              <a:latin typeface="Cambria Math"/>
                              <a:ea typeface="Cambria Math" panose="02040503050406030204" pitchFamily="18" charset="0"/>
                              <a:cs typeface="Arial" panose="020B0604020202020204" pitchFamily="34" charset="0"/>
                            </a:rPr>
                            <m:t>𝑀</m:t>
                          </m:r>
                        </m:sup>
                        <m:e>
                          <m:sSup>
                            <m:sSupPr>
                              <m:ctrlPr>
                                <a:rPr lang="en-US" sz="2000" i="1">
                                  <a:latin typeface="Cambria Math"/>
                                  <a:ea typeface="Cambria Math" panose="02040503050406030204" pitchFamily="18" charset="0"/>
                                  <a:cs typeface="Arial" panose="020B0604020202020204" pitchFamily="34" charset="0"/>
                                </a:rPr>
                              </m:ctrlPr>
                            </m:sSupPr>
                            <m:e>
                              <m:d>
                                <m:dPr>
                                  <m:ctrlPr>
                                    <a:rPr lang="en-US" sz="2000" i="1">
                                      <a:latin typeface="Cambria Math"/>
                                      <a:ea typeface="Cambria Math" panose="02040503050406030204" pitchFamily="18" charset="0"/>
                                      <a:cs typeface="Arial" panose="020B0604020202020204" pitchFamily="34" charset="0"/>
                                    </a:rPr>
                                  </m:ctrlPr>
                                </m:dPr>
                                <m:e>
                                  <m:sSub>
                                    <m:sSubPr>
                                      <m:ctrlPr>
                                        <a:rPr lang="en-US" sz="2000" i="1">
                                          <a:latin typeface="Cambria Math"/>
                                          <a:ea typeface="Cambria Math" panose="02040503050406030204" pitchFamily="18" charset="0"/>
                                          <a:cs typeface="Arial" panose="020B0604020202020204" pitchFamily="34" charset="0"/>
                                        </a:rPr>
                                      </m:ctrlPr>
                                    </m:sSubPr>
                                    <m:e>
                                      <m:r>
                                        <a:rPr lang="en-US" sz="2000" i="1">
                                          <a:latin typeface="Cambria Math"/>
                                          <a:ea typeface="Cambria Math" panose="02040503050406030204" pitchFamily="18" charset="0"/>
                                          <a:cs typeface="Arial" panose="020B0604020202020204" pitchFamily="34" charset="0"/>
                                        </a:rPr>
                                        <m:t>𝑦</m:t>
                                      </m:r>
                                    </m:e>
                                    <m:sub>
                                      <m:r>
                                        <a:rPr lang="en-US" sz="2000" i="1">
                                          <a:latin typeface="Cambria Math"/>
                                          <a:ea typeface="Cambria Math" panose="02040503050406030204" pitchFamily="18" charset="0"/>
                                          <a:cs typeface="Arial" panose="020B0604020202020204" pitchFamily="34" charset="0"/>
                                        </a:rPr>
                                        <m:t>𝑖</m:t>
                                      </m:r>
                                    </m:sub>
                                  </m:sSub>
                                  <m:r>
                                    <a:rPr lang="en-US" sz="2000" i="1">
                                      <a:latin typeface="Cambria Math"/>
                                      <a:ea typeface="Cambria Math" panose="02040503050406030204" pitchFamily="18" charset="0"/>
                                      <a:cs typeface="Arial" panose="020B0604020202020204" pitchFamily="34" charset="0"/>
                                    </a:rPr>
                                    <m:t>−</m:t>
                                  </m:r>
                                  <m:sSup>
                                    <m:sSupPr>
                                      <m:ctrlPr>
                                        <a:rPr lang="en-US" sz="2000" i="1">
                                          <a:latin typeface="Cambria Math"/>
                                          <a:ea typeface="Cambria Math" panose="02040503050406030204" pitchFamily="18" charset="0"/>
                                          <a:cs typeface="Arial" panose="020B0604020202020204" pitchFamily="34" charset="0"/>
                                        </a:rPr>
                                      </m:ctrlPr>
                                    </m:sSupPr>
                                    <m:e>
                                      <m:sSubSup>
                                        <m:sSubSupPr>
                                          <m:ctrlPr>
                                            <a:rPr lang="en-US" sz="2000" i="1">
                                              <a:latin typeface="Cambria Math"/>
                                              <a:ea typeface="Cambria Math" panose="02040503050406030204" pitchFamily="18" charset="0"/>
                                              <a:cs typeface="Arial" panose="020B0604020202020204" pitchFamily="34" charset="0"/>
                                            </a:rPr>
                                          </m:ctrlPr>
                                        </m:sSubSupPr>
                                        <m:e>
                                          <m:r>
                                            <a:rPr lang="en-US" sz="2000" b="1" i="1">
                                              <a:latin typeface="Cambria Math"/>
                                              <a:ea typeface="Cambria Math" panose="02040503050406030204" pitchFamily="18" charset="0"/>
                                              <a:cs typeface="Arial" panose="020B0604020202020204" pitchFamily="34" charset="0"/>
                                            </a:rPr>
                                            <m:t>𝒙</m:t>
                                          </m:r>
                                        </m:e>
                                        <m:sub>
                                          <m:r>
                                            <a:rPr lang="en-US" sz="2000" i="1">
                                              <a:latin typeface="Cambria Math"/>
                                              <a:ea typeface="Cambria Math" panose="02040503050406030204" pitchFamily="18" charset="0"/>
                                              <a:cs typeface="Arial" panose="020B0604020202020204" pitchFamily="34" charset="0"/>
                                            </a:rPr>
                                            <m:t>𝑖</m:t>
                                          </m:r>
                                        </m:sub>
                                        <m:sup/>
                                      </m:sSubSup>
                                    </m:e>
                                    <m:sup>
                                      <m:r>
                                        <a:rPr lang="en-US" sz="2000" i="1">
                                          <a:latin typeface="Cambria Math"/>
                                          <a:ea typeface="Cambria Math" panose="02040503050406030204" pitchFamily="18" charset="0"/>
                                          <a:cs typeface="Arial" panose="020B0604020202020204" pitchFamily="34" charset="0"/>
                                        </a:rPr>
                                        <m:t>𝑇</m:t>
                                      </m:r>
                                    </m:sup>
                                  </m:sSup>
                                  <m:r>
                                    <a:rPr lang="en-US" sz="2000" i="1">
                                      <a:latin typeface="Cambria Math"/>
                                      <a:ea typeface="Cambria Math" panose="02040503050406030204" pitchFamily="18" charset="0"/>
                                      <a:cs typeface="Arial" panose="020B0604020202020204" pitchFamily="34" charset="0"/>
                                    </a:rPr>
                                    <m:t>𝛽</m:t>
                                  </m:r>
                                </m:e>
                              </m:d>
                            </m:e>
                            <m:sup>
                              <m:r>
                                <a:rPr lang="en-US" sz="2000" i="1">
                                  <a:latin typeface="Cambria Math"/>
                                  <a:ea typeface="Cambria Math" panose="02040503050406030204" pitchFamily="18" charset="0"/>
                                  <a:cs typeface="Arial" panose="020B0604020202020204" pitchFamily="34" charset="0"/>
                                </a:rPr>
                                <m:t>2</m:t>
                              </m:r>
                            </m:sup>
                          </m:sSup>
                        </m:e>
                      </m:nary>
                      <m:r>
                        <a:rPr lang="en-US" b="0" i="0" smtClean="0">
                          <a:latin typeface="Cambria Math"/>
                        </a:rPr>
                        <m:t>=</m:t>
                      </m:r>
                      <m:sSup>
                        <m:sSupPr>
                          <m:ctrlPr>
                            <a:rPr lang="en-US" b="0" i="1" smtClean="0">
                              <a:latin typeface="Cambria Math"/>
                            </a:rPr>
                          </m:ctrlPr>
                        </m:sSupPr>
                        <m:e>
                          <m:d>
                            <m:dPr>
                              <m:ctrlPr>
                                <a:rPr lang="en-US" b="0" i="1" smtClean="0">
                                  <a:latin typeface="Cambria Math"/>
                                </a:rPr>
                              </m:ctrlPr>
                            </m:dPr>
                            <m:e>
                              <m:r>
                                <a:rPr lang="en-US" b="1" i="1" smtClean="0">
                                  <a:latin typeface="Cambria Math"/>
                                </a:rPr>
                                <m:t>𝒚</m:t>
                              </m:r>
                              <m:r>
                                <a:rPr lang="en-US" b="0" i="1" smtClean="0">
                                  <a:latin typeface="Cambria Math"/>
                                </a:rPr>
                                <m:t>−</m:t>
                              </m:r>
                              <m:r>
                                <a:rPr lang="en-US" b="1" i="1" smtClean="0">
                                  <a:latin typeface="Cambria Math"/>
                                </a:rPr>
                                <m:t>𝑿</m:t>
                              </m:r>
                              <m:r>
                                <a:rPr lang="en-US" b="0" i="1" smtClean="0">
                                  <a:latin typeface="Cambria Math"/>
                                </a:rPr>
                                <m:t>𝛽</m:t>
                              </m:r>
                            </m:e>
                          </m:d>
                        </m:e>
                        <m:sup>
                          <m:r>
                            <a:rPr lang="en-US" b="0" i="1" smtClean="0">
                              <a:latin typeface="Cambria Math"/>
                            </a:rPr>
                            <m:t>𝑇</m:t>
                          </m:r>
                        </m:sup>
                      </m:sSup>
                      <m:r>
                        <a:rPr lang="en-US" b="0" i="1" smtClean="0">
                          <a:latin typeface="Cambria Math"/>
                        </a:rPr>
                        <m:t>(</m:t>
                      </m:r>
                      <m:r>
                        <a:rPr lang="en-US" b="1" i="1">
                          <a:latin typeface="Cambria Math"/>
                        </a:rPr>
                        <m:t>𝒚</m:t>
                      </m:r>
                      <m:r>
                        <a:rPr lang="en-US" i="1">
                          <a:latin typeface="Cambria Math"/>
                        </a:rPr>
                        <m:t>−</m:t>
                      </m:r>
                      <m:r>
                        <a:rPr lang="en-US" b="1" i="1">
                          <a:latin typeface="Cambria Math"/>
                        </a:rPr>
                        <m:t>𝑿</m:t>
                      </m:r>
                      <m:r>
                        <a:rPr lang="en-US" i="1">
                          <a:latin typeface="Cambria Math"/>
                        </a:rPr>
                        <m:t>𝛽</m:t>
                      </m:r>
                      <m:r>
                        <a:rPr lang="en-US" b="0" i="1" smtClean="0">
                          <a:latin typeface="Cambria Math"/>
                        </a:rPr>
                        <m:t>)</m:t>
                      </m:r>
                    </m:oMath>
                  </m:oMathPara>
                </a14:m>
                <a:endParaRPr lang="en-US" sz="2000" b="1" dirty="0"/>
              </a:p>
            </p:txBody>
          </p:sp>
        </mc:Choice>
        <mc:Fallback>
          <p:sp>
            <p:nvSpPr>
              <p:cNvPr id="4" name="TextBox 3"/>
              <p:cNvSpPr txBox="1">
                <a:spLocks noRot="1" noChangeAspect="1" noMove="1" noResize="1" noEditPoints="1" noAdjustHandles="1" noChangeArrowheads="1" noChangeShapeType="1" noTextEdit="1"/>
              </p:cNvSpPr>
              <p:nvPr/>
            </p:nvSpPr>
            <p:spPr>
              <a:xfrm>
                <a:off x="428625" y="1995634"/>
                <a:ext cx="5893942" cy="95782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6362700" y="1942485"/>
                <a:ext cx="1449628" cy="11284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𝑿</m:t>
                      </m:r>
                      <m:r>
                        <a:rPr lang="en-US" b="1" i="1" smtClean="0">
                          <a:latin typeface="Cambria Math"/>
                        </a:rPr>
                        <m:t>=</m:t>
                      </m:r>
                      <m:d>
                        <m:dPr>
                          <m:ctrlPr>
                            <a:rPr lang="en-US" b="1" i="1" smtClean="0">
                              <a:latin typeface="Cambria Math"/>
                            </a:rPr>
                          </m:ctrlPr>
                        </m:dPr>
                        <m:e>
                          <m:m>
                            <m:mPr>
                              <m:mcs>
                                <m:mc>
                                  <m:mcPr>
                                    <m:count m:val="1"/>
                                    <m:mcJc m:val="center"/>
                                  </m:mcPr>
                                </m:mc>
                              </m:mcs>
                              <m:ctrlPr>
                                <a:rPr lang="en-US" b="1" i="1" smtClean="0">
                                  <a:latin typeface="Cambria Math"/>
                                </a:rPr>
                              </m:ctrlPr>
                            </m:mPr>
                            <m:mr>
                              <m:e>
                                <m:sSup>
                                  <m:sSupPr>
                                    <m:ctrlPr>
                                      <a:rPr lang="en-US" b="1" i="1" smtClean="0">
                                        <a:latin typeface="Cambria Math"/>
                                      </a:rPr>
                                    </m:ctrlPr>
                                  </m:sSupPr>
                                  <m:e>
                                    <m:sSubSup>
                                      <m:sSubSupPr>
                                        <m:ctrlPr>
                                          <a:rPr lang="en-US" b="1" i="1" smtClean="0">
                                            <a:latin typeface="Cambria Math"/>
                                          </a:rPr>
                                        </m:ctrlPr>
                                      </m:sSubSupPr>
                                      <m:e>
                                        <m:r>
                                          <m:rPr>
                                            <m:brk m:alnAt="7"/>
                                          </m:rPr>
                                          <a:rPr lang="en-US" b="1" i="1" smtClean="0">
                                            <a:latin typeface="Cambria Math"/>
                                          </a:rPr>
                                          <m:t>𝒙</m:t>
                                        </m:r>
                                      </m:e>
                                      <m:sub>
                                        <m:r>
                                          <a:rPr lang="en-US" b="1" i="1" smtClean="0">
                                            <a:latin typeface="Cambria Math"/>
                                          </a:rPr>
                                          <m:t>𝟏</m:t>
                                        </m:r>
                                      </m:sub>
                                      <m:sup/>
                                    </m:sSubSup>
                                  </m:e>
                                  <m:sup>
                                    <m:r>
                                      <a:rPr lang="en-US" b="0" i="1" smtClean="0">
                                        <a:latin typeface="Cambria Math"/>
                                      </a:rPr>
                                      <m:t>𝑇</m:t>
                                    </m:r>
                                  </m:sup>
                                </m:sSup>
                              </m:e>
                            </m:mr>
                            <m:mr>
                              <m:e>
                                <m:sSup>
                                  <m:sSupPr>
                                    <m:ctrlPr>
                                      <a:rPr lang="en-US" b="1" i="1">
                                        <a:latin typeface="Cambria Math"/>
                                      </a:rPr>
                                    </m:ctrlPr>
                                  </m:sSupPr>
                                  <m:e>
                                    <m:sSubSup>
                                      <m:sSubSupPr>
                                        <m:ctrlPr>
                                          <a:rPr lang="en-US" b="1" i="1">
                                            <a:latin typeface="Cambria Math"/>
                                          </a:rPr>
                                        </m:ctrlPr>
                                      </m:sSubSupPr>
                                      <m:e>
                                        <m:r>
                                          <m:rPr>
                                            <m:brk m:alnAt="7"/>
                                          </m:rPr>
                                          <a:rPr lang="en-US" b="1" i="1">
                                            <a:latin typeface="Cambria Math"/>
                                          </a:rPr>
                                          <m:t>𝒙</m:t>
                                        </m:r>
                                      </m:e>
                                      <m:sub>
                                        <m:r>
                                          <a:rPr lang="en-US" b="1" i="1" smtClean="0">
                                            <a:latin typeface="Cambria Math"/>
                                          </a:rPr>
                                          <m:t>𝟐</m:t>
                                        </m:r>
                                      </m:sub>
                                      <m:sup/>
                                    </m:sSubSup>
                                  </m:e>
                                  <m:sup>
                                    <m:r>
                                      <a:rPr lang="en-US" b="0" i="1">
                                        <a:latin typeface="Cambria Math"/>
                                      </a:rPr>
                                      <m:t>𝑇</m:t>
                                    </m:r>
                                  </m:sup>
                                </m:sSup>
                              </m:e>
                            </m:mr>
                            <m:mr>
                              <m:e>
                                <m:eqArr>
                                  <m:eqArrPr>
                                    <m:ctrlPr>
                                      <a:rPr lang="en-US" b="1" i="1" smtClean="0">
                                        <a:latin typeface="Cambria Math"/>
                                      </a:rPr>
                                    </m:ctrlPr>
                                  </m:eqArrPr>
                                  <m:e>
                                    <m:r>
                                      <a:rPr lang="en-US" b="1" i="1" smtClean="0">
                                        <a:latin typeface="Cambria Math"/>
                                      </a:rPr>
                                      <m:t>…</m:t>
                                    </m:r>
                                  </m:e>
                                  <m:e>
                                    <m:sSup>
                                      <m:sSupPr>
                                        <m:ctrlPr>
                                          <a:rPr lang="en-US" b="1" i="1">
                                            <a:latin typeface="Cambria Math"/>
                                          </a:rPr>
                                        </m:ctrlPr>
                                      </m:sSupPr>
                                      <m:e>
                                        <m:sSubSup>
                                          <m:sSubSupPr>
                                            <m:ctrlPr>
                                              <a:rPr lang="en-US" b="1" i="1">
                                                <a:latin typeface="Cambria Math"/>
                                              </a:rPr>
                                            </m:ctrlPr>
                                          </m:sSubSupPr>
                                          <m:e>
                                            <m:r>
                                              <m:rPr>
                                                <m:brk m:alnAt="7"/>
                                              </m:rPr>
                                              <a:rPr lang="en-US" b="1" i="1">
                                                <a:latin typeface="Cambria Math"/>
                                              </a:rPr>
                                              <m:t>𝒙</m:t>
                                            </m:r>
                                          </m:e>
                                          <m:sub>
                                            <m:r>
                                              <a:rPr lang="en-US" b="1" i="1" smtClean="0">
                                                <a:latin typeface="Cambria Math"/>
                                              </a:rPr>
                                              <m:t>𝑴</m:t>
                                            </m:r>
                                          </m:sub>
                                          <m:sup/>
                                        </m:sSubSup>
                                      </m:e>
                                      <m:sup>
                                        <m:r>
                                          <a:rPr lang="en-US" b="0" i="1">
                                            <a:latin typeface="Cambria Math"/>
                                          </a:rPr>
                                          <m:t>𝑇</m:t>
                                        </m:r>
                                      </m:sup>
                                    </m:sSup>
                                  </m:e>
                                </m:eqArr>
                              </m:e>
                            </m:mr>
                          </m:m>
                        </m:e>
                      </m:d>
                    </m:oMath>
                  </m:oMathPara>
                </a14:m>
                <a:endParaRPr lang="en-US" b="1" dirty="0"/>
              </a:p>
            </p:txBody>
          </p:sp>
        </mc:Choice>
        <mc:Fallback>
          <p:sp>
            <p:nvSpPr>
              <p:cNvPr id="5" name="TextBox 4"/>
              <p:cNvSpPr txBox="1">
                <a:spLocks noRot="1" noChangeAspect="1" noMove="1" noResize="1" noEditPoints="1" noAdjustHandles="1" noChangeArrowheads="1" noChangeShapeType="1" noTextEdit="1"/>
              </p:cNvSpPr>
              <p:nvPr/>
            </p:nvSpPr>
            <p:spPr>
              <a:xfrm>
                <a:off x="6362700" y="1942485"/>
                <a:ext cx="1449628" cy="112845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705725" y="1976584"/>
                <a:ext cx="1297919"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𝒚</m:t>
                      </m:r>
                      <m:r>
                        <a:rPr lang="en-US" b="1" i="1" smtClean="0">
                          <a:latin typeface="Cambria Math"/>
                        </a:rPr>
                        <m:t>=</m:t>
                      </m:r>
                      <m:d>
                        <m:dPr>
                          <m:ctrlPr>
                            <a:rPr lang="en-US" b="1" i="1" smtClean="0">
                              <a:latin typeface="Cambria Math"/>
                            </a:rPr>
                          </m:ctrlPr>
                        </m:dPr>
                        <m:e>
                          <m:m>
                            <m:mPr>
                              <m:mcs>
                                <m:mc>
                                  <m:mcPr>
                                    <m:count m:val="1"/>
                                    <m:mcJc m:val="center"/>
                                  </m:mcPr>
                                </m:mc>
                              </m:mcs>
                              <m:ctrlPr>
                                <a:rPr lang="en-US" b="1" i="1" smtClean="0">
                                  <a:latin typeface="Cambria Math"/>
                                </a:rPr>
                              </m:ctrlPr>
                            </m:mPr>
                            <m:mr>
                              <m:e>
                                <m:sSub>
                                  <m:sSubPr>
                                    <m:ctrlPr>
                                      <a:rPr lang="en-US" i="1" smtClean="0">
                                        <a:latin typeface="Cambria Math"/>
                                      </a:rPr>
                                    </m:ctrlPr>
                                  </m:sSubPr>
                                  <m:e>
                                    <m:r>
                                      <a:rPr lang="en-US" b="0" i="1" smtClean="0">
                                        <a:latin typeface="Cambria Math"/>
                                      </a:rPr>
                                      <m:t>𝑦</m:t>
                                    </m:r>
                                  </m:e>
                                  <m:sub>
                                    <m:r>
                                      <a:rPr lang="en-US" b="0" i="1" smtClean="0">
                                        <a:latin typeface="Cambria Math"/>
                                      </a:rPr>
                                      <m:t>1</m:t>
                                    </m:r>
                                  </m:sub>
                                </m:sSub>
                              </m:e>
                            </m:mr>
                            <m:mr>
                              <m:e>
                                <m:sSub>
                                  <m:sSubPr>
                                    <m:ctrlPr>
                                      <a:rPr lang="en-US" i="1">
                                        <a:latin typeface="Cambria Math"/>
                                      </a:rPr>
                                    </m:ctrlPr>
                                  </m:sSubPr>
                                  <m:e>
                                    <m:r>
                                      <a:rPr lang="en-US" i="1">
                                        <a:latin typeface="Cambria Math"/>
                                      </a:rPr>
                                      <m:t>𝑦</m:t>
                                    </m:r>
                                  </m:e>
                                  <m:sub>
                                    <m:r>
                                      <a:rPr lang="en-US" b="0" i="1" smtClean="0">
                                        <a:latin typeface="Cambria Math"/>
                                      </a:rPr>
                                      <m:t>2</m:t>
                                    </m:r>
                                  </m:sub>
                                </m:sSub>
                              </m:e>
                            </m:mr>
                            <m:mr>
                              <m:e>
                                <m:eqArr>
                                  <m:eqArrPr>
                                    <m:ctrlPr>
                                      <a:rPr lang="en-US" b="1" i="1" smtClean="0">
                                        <a:latin typeface="Cambria Math"/>
                                      </a:rPr>
                                    </m:ctrlPr>
                                  </m:eqArrPr>
                                  <m:e>
                                    <m:r>
                                      <a:rPr lang="en-US" b="1" i="1" smtClean="0">
                                        <a:latin typeface="Cambria Math"/>
                                      </a:rPr>
                                      <m:t>…</m:t>
                                    </m:r>
                                  </m:e>
                                  <m:e>
                                    <m:sSub>
                                      <m:sSubPr>
                                        <m:ctrlPr>
                                          <a:rPr lang="en-US" i="1">
                                            <a:latin typeface="Cambria Math"/>
                                          </a:rPr>
                                        </m:ctrlPr>
                                      </m:sSubPr>
                                      <m:e>
                                        <m:r>
                                          <a:rPr lang="en-US" i="1">
                                            <a:latin typeface="Cambria Math"/>
                                          </a:rPr>
                                          <m:t>𝑦</m:t>
                                        </m:r>
                                      </m:e>
                                      <m:sub>
                                        <m:r>
                                          <a:rPr lang="en-US" b="0" i="1" smtClean="0">
                                            <a:latin typeface="Cambria Math"/>
                                          </a:rPr>
                                          <m:t>𝑀</m:t>
                                        </m:r>
                                      </m:sub>
                                    </m:sSub>
                                  </m:e>
                                </m:eqArr>
                              </m:e>
                            </m:mr>
                          </m:m>
                        </m:e>
                      </m:d>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7705725" y="1976584"/>
                <a:ext cx="1297919" cy="9840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38200" y="3099784"/>
                <a:ext cx="3219151" cy="8580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m:t>
                          </m:r>
                          <m:r>
                            <m:rPr>
                              <m:sty m:val="p"/>
                            </m:rPr>
                            <a:rPr lang="en-US" sz="2400" b="0" i="0" smtClean="0">
                              <a:latin typeface="Cambria Math"/>
                            </a:rPr>
                            <m:t>Φ</m:t>
                          </m:r>
                          <m:r>
                            <a:rPr lang="en-US" sz="2400" b="0" i="1" smtClean="0">
                              <a:latin typeface="Cambria Math"/>
                            </a:rPr>
                            <m:t>(</m:t>
                          </m:r>
                          <m:r>
                            <a:rPr lang="en-US" sz="2400" b="0" i="1" smtClean="0">
                              <a:latin typeface="Cambria Math"/>
                            </a:rPr>
                            <m:t>𝛽</m:t>
                          </m:r>
                          <m:r>
                            <a:rPr lang="en-US" sz="2400" b="0" i="1" smtClean="0">
                              <a:latin typeface="Cambria Math"/>
                            </a:rPr>
                            <m:t>)</m:t>
                          </m:r>
                        </m:num>
                        <m:den>
                          <m:r>
                            <a:rPr lang="en-US" sz="2400" b="0" i="1" smtClean="0">
                              <a:latin typeface="Cambria Math"/>
                            </a:rPr>
                            <m:t>𝜕𝛽</m:t>
                          </m:r>
                        </m:den>
                      </m:f>
                      <m:r>
                        <a:rPr lang="en-US" sz="2400" b="0" i="1" smtClean="0">
                          <a:latin typeface="Cambria Math"/>
                        </a:rPr>
                        <m:t>=</m:t>
                      </m:r>
                      <m:sSup>
                        <m:sSupPr>
                          <m:ctrlPr>
                            <a:rPr lang="en-US" sz="2400" b="0" i="1" smtClean="0">
                              <a:latin typeface="Cambria Math"/>
                            </a:rPr>
                          </m:ctrlPr>
                        </m:sSupPr>
                        <m:e>
                          <m:r>
                            <a:rPr lang="en-US" sz="2400" b="1" i="1" smtClean="0">
                              <a:latin typeface="Cambria Math"/>
                            </a:rPr>
                            <m:t>𝑿</m:t>
                          </m:r>
                        </m:e>
                        <m:sup>
                          <m:r>
                            <a:rPr lang="en-US" sz="2400" b="0" i="1" smtClean="0">
                              <a:latin typeface="Cambria Math"/>
                            </a:rPr>
                            <m:t>𝑇</m:t>
                          </m:r>
                        </m:sup>
                      </m:sSup>
                      <m:r>
                        <a:rPr lang="en-US" sz="2400" b="1" i="1" smtClean="0">
                          <a:latin typeface="Cambria Math"/>
                        </a:rPr>
                        <m:t>𝑿</m:t>
                      </m:r>
                      <m:r>
                        <a:rPr lang="en-US" sz="2400" b="0" i="1" smtClean="0">
                          <a:latin typeface="Cambria Math"/>
                        </a:rPr>
                        <m:t>𝛽</m:t>
                      </m:r>
                      <m:r>
                        <a:rPr lang="en-US" sz="2400" b="0" i="1" smtClean="0">
                          <a:latin typeface="Cambria Math"/>
                        </a:rPr>
                        <m:t>−</m:t>
                      </m:r>
                      <m:sSup>
                        <m:sSupPr>
                          <m:ctrlPr>
                            <a:rPr lang="en-US" sz="2400" b="0" i="1" smtClean="0">
                              <a:latin typeface="Cambria Math"/>
                            </a:rPr>
                          </m:ctrlPr>
                        </m:sSupPr>
                        <m:e>
                          <m:r>
                            <a:rPr lang="en-US" sz="2400" b="1" i="1" smtClean="0">
                              <a:latin typeface="Cambria Math"/>
                            </a:rPr>
                            <m:t>𝑿</m:t>
                          </m:r>
                        </m:e>
                        <m:sup>
                          <m:r>
                            <a:rPr lang="en-US" sz="2400" b="0" i="1" smtClean="0">
                              <a:latin typeface="Cambria Math"/>
                            </a:rPr>
                            <m:t>𝑇</m:t>
                          </m:r>
                        </m:sup>
                      </m:sSup>
                      <m:r>
                        <a:rPr lang="en-US" sz="2400" b="1" i="1" smtClean="0">
                          <a:latin typeface="Cambria Math"/>
                        </a:rPr>
                        <m:t>𝒚</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838200" y="3099784"/>
                <a:ext cx="3219151" cy="858055"/>
              </a:xfrm>
              <a:prstGeom prst="rect">
                <a:avLst/>
              </a:prstGeom>
              <a:blipFill rotWithShape="1">
                <a:blip r:embed="rId5"/>
                <a:stretch>
                  <a:fillRect/>
                </a:stretch>
              </a:blipFill>
            </p:spPr>
            <p:txBody>
              <a:bodyPr/>
              <a:lstStyle/>
              <a:p>
                <a:r>
                  <a:rPr lang="en-US">
                    <a:noFill/>
                  </a:rPr>
                  <a:t> </a:t>
                </a:r>
              </a:p>
            </p:txBody>
          </p:sp>
        </mc:Fallback>
      </mc:AlternateContent>
      <p:sp>
        <p:nvSpPr>
          <p:cNvPr id="8" name="TextBox 7"/>
          <p:cNvSpPr txBox="1"/>
          <p:nvPr/>
        </p:nvSpPr>
        <p:spPr>
          <a:xfrm>
            <a:off x="885825" y="4151350"/>
            <a:ext cx="533400" cy="461665"/>
          </a:xfrm>
          <a:prstGeom prst="rect">
            <a:avLst/>
          </a:prstGeom>
          <a:noFill/>
        </p:spPr>
        <p:txBody>
          <a:bodyPr wrap="square" rtlCol="0">
            <a:spAutoFit/>
          </a:bodyPr>
          <a:lstStyle/>
          <a:p>
            <a:r>
              <a:rPr lang="en-US" sz="2400" dirty="0" smtClean="0">
                <a:sym typeface="Wingdings" panose="05000000000000000000" pitchFamily="2" charset="2"/>
              </a:rPr>
              <a:t></a:t>
            </a:r>
            <a:endParaRPr lang="en-US" sz="2400" dirty="0"/>
          </a:p>
        </p:txBody>
      </p:sp>
      <mc:AlternateContent xmlns:mc="http://schemas.openxmlformats.org/markup-compatibility/2006" xmlns:a14="http://schemas.microsoft.com/office/drawing/2010/main">
        <mc:Choice Requires="a14">
          <p:sp>
            <p:nvSpPr>
              <p:cNvPr id="9" name="Rectangle 8"/>
              <p:cNvSpPr/>
              <p:nvPr/>
            </p:nvSpPr>
            <p:spPr>
              <a:xfrm>
                <a:off x="1800225" y="4119764"/>
                <a:ext cx="244747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𝑿</m:t>
                      </m:r>
                      <m:r>
                        <a:rPr lang="en-US" sz="2400" i="1">
                          <a:latin typeface="Cambria Math"/>
                        </a:rPr>
                        <m:t>𝛽</m:t>
                      </m:r>
                      <m:r>
                        <a:rPr lang="en-US" sz="2400" i="1">
                          <a:latin typeface="Cambria Math"/>
                        </a:rPr>
                        <m:t>−</m:t>
                      </m:r>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𝒚</m:t>
                      </m:r>
                      <m:r>
                        <a:rPr lang="en-US" sz="2400" b="1" i="1" smtClean="0">
                          <a:latin typeface="Cambria Math"/>
                        </a:rPr>
                        <m:t>=</m:t>
                      </m:r>
                      <m:r>
                        <a:rPr lang="en-US" sz="2400" b="1" i="1" smtClean="0">
                          <a:latin typeface="Cambria Math"/>
                        </a:rPr>
                        <m:t>𝟎</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1800225" y="4119764"/>
                <a:ext cx="2447477" cy="461665"/>
              </a:xfrm>
              <a:prstGeom prst="rect">
                <a:avLst/>
              </a:prstGeom>
              <a:blipFill rotWithShape="1">
                <a:blip r:embed="rId6"/>
                <a:stretch>
                  <a:fillRect l="-498" r="-498" b="-17105"/>
                </a:stretch>
              </a:blipFill>
            </p:spPr>
            <p:txBody>
              <a:bodyPr/>
              <a:lstStyle/>
              <a:p>
                <a:r>
                  <a:rPr lang="en-US">
                    <a:noFill/>
                  </a:rPr>
                  <a:t> </a:t>
                </a:r>
              </a:p>
            </p:txBody>
          </p:sp>
        </mc:Fallback>
      </mc:AlternateContent>
      <p:sp>
        <p:nvSpPr>
          <p:cNvPr id="10" name="TextBox 9"/>
          <p:cNvSpPr txBox="1"/>
          <p:nvPr/>
        </p:nvSpPr>
        <p:spPr>
          <a:xfrm>
            <a:off x="885825" y="5019675"/>
            <a:ext cx="533400" cy="461665"/>
          </a:xfrm>
          <a:prstGeom prst="rect">
            <a:avLst/>
          </a:prstGeom>
          <a:noFill/>
        </p:spPr>
        <p:txBody>
          <a:bodyPr wrap="square" rtlCol="0">
            <a:spAutoFit/>
          </a:bodyPr>
          <a:lstStyle/>
          <a:p>
            <a:r>
              <a:rPr lang="en-US" sz="2400" dirty="0" smtClean="0">
                <a:sym typeface="Wingdings" panose="05000000000000000000" pitchFamily="2" charset="2"/>
              </a:rPr>
              <a:t></a:t>
            </a:r>
            <a:endParaRPr lang="en-US" sz="2400" dirty="0"/>
          </a:p>
        </p:txBody>
      </p:sp>
      <mc:AlternateContent xmlns:mc="http://schemas.openxmlformats.org/markup-compatibility/2006" xmlns:a14="http://schemas.microsoft.com/office/drawing/2010/main">
        <mc:Choice Requires="a14">
          <p:sp>
            <p:nvSpPr>
              <p:cNvPr id="11" name="Rectangle 10"/>
              <p:cNvSpPr/>
              <p:nvPr/>
            </p:nvSpPr>
            <p:spPr>
              <a:xfrm>
                <a:off x="1752600" y="5019675"/>
                <a:ext cx="249510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𝛽</m:t>
                      </m:r>
                      <m:r>
                        <a:rPr lang="en-US" sz="2400" b="0" i="1" smtClean="0">
                          <a:latin typeface="Cambria Math"/>
                        </a:rPr>
                        <m:t>=</m:t>
                      </m:r>
                      <m:sSup>
                        <m:sSupPr>
                          <m:ctrlPr>
                            <a:rPr lang="en-US" sz="2400" b="0" i="1" smtClean="0">
                              <a:latin typeface="Cambria Math"/>
                            </a:rPr>
                          </m:ctrlPr>
                        </m:sSupPr>
                        <m:e>
                          <m:d>
                            <m:dPr>
                              <m:ctrlPr>
                                <a:rPr lang="en-US" sz="2400" b="0" i="1" smtClean="0">
                                  <a:latin typeface="Cambria Math"/>
                                </a:rPr>
                              </m:ctrlPr>
                            </m:dPr>
                            <m:e>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𝑿</m:t>
                              </m:r>
                            </m:e>
                          </m:d>
                        </m:e>
                        <m:sup>
                          <m:r>
                            <a:rPr lang="en-US" sz="2400" b="0" i="1" smtClean="0">
                              <a:latin typeface="Cambria Math"/>
                            </a:rPr>
                            <m:t>−1</m:t>
                          </m:r>
                        </m:sup>
                      </m:sSup>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𝒚</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752600" y="5019675"/>
                <a:ext cx="2495102" cy="461665"/>
              </a:xfrm>
              <a:prstGeom prst="rect">
                <a:avLst/>
              </a:prstGeom>
              <a:blipFill rotWithShape="1">
                <a:blip r:embed="rId7"/>
                <a:stretch>
                  <a:fillRect l="-1467" r="-244" b="-17105"/>
                </a:stretch>
              </a:blipFill>
            </p:spPr>
            <p:txBody>
              <a:bodyPr/>
              <a:lstStyle/>
              <a:p>
                <a:r>
                  <a:rPr lang="en-US">
                    <a:noFill/>
                  </a:rPr>
                  <a:t> </a:t>
                </a:r>
              </a:p>
            </p:txBody>
          </p:sp>
        </mc:Fallback>
      </mc:AlternateContent>
      <p:sp>
        <p:nvSpPr>
          <p:cNvPr id="12" name="TextBox 11"/>
          <p:cNvSpPr txBox="1"/>
          <p:nvPr/>
        </p:nvSpPr>
        <p:spPr>
          <a:xfrm>
            <a:off x="4876800" y="4119763"/>
            <a:ext cx="2611612" cy="461665"/>
          </a:xfrm>
          <a:prstGeom prst="rect">
            <a:avLst/>
          </a:prstGeom>
          <a:noFill/>
          <a:ln w="25400">
            <a:solidFill>
              <a:schemeClr val="tx1"/>
            </a:solidFill>
          </a:ln>
        </p:spPr>
        <p:txBody>
          <a:bodyPr wrap="none" rtlCol="0">
            <a:spAutoFit/>
          </a:bodyPr>
          <a:lstStyle/>
          <a:p>
            <a:r>
              <a:rPr lang="en-US" sz="2400" b="1" dirty="0" smtClean="0">
                <a:latin typeface="Arial" panose="020B0604020202020204" pitchFamily="34" charset="0"/>
                <a:cs typeface="Arial" panose="020B0604020202020204" pitchFamily="34" charset="0"/>
              </a:rPr>
              <a:t>Normal equation</a:t>
            </a:r>
            <a:endParaRPr lang="en-US" sz="2400" b="1" dirty="0">
              <a:latin typeface="Arial" panose="020B0604020202020204" pitchFamily="34" charset="0"/>
              <a:cs typeface="Arial" panose="020B0604020202020204" pitchFamily="34" charset="0"/>
            </a:endParaRPr>
          </a:p>
        </p:txBody>
      </p:sp>
      <p:sp>
        <p:nvSpPr>
          <p:cNvPr id="13" name="Rectangular Callout 12"/>
          <p:cNvSpPr/>
          <p:nvPr/>
        </p:nvSpPr>
        <p:spPr>
          <a:xfrm>
            <a:off x="885825" y="1614617"/>
            <a:ext cx="1524000" cy="361967"/>
          </a:xfrm>
          <a:prstGeom prst="wedgeRectCallout">
            <a:avLst>
              <a:gd name="adj1" fmla="val -27083"/>
              <a:gd name="adj2" fmla="val 1519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Cost function</a:t>
            </a:r>
            <a:endParaRPr lang="en-US" dirty="0">
              <a:solidFill>
                <a:schemeClr val="tx1"/>
              </a:solidFill>
            </a:endParaRPr>
          </a:p>
        </p:txBody>
      </p:sp>
      <p:sp>
        <p:nvSpPr>
          <p:cNvPr id="14" name="TextBox 13"/>
          <p:cNvSpPr txBox="1"/>
          <p:nvPr/>
        </p:nvSpPr>
        <p:spPr>
          <a:xfrm>
            <a:off x="1745795" y="5497269"/>
            <a:ext cx="5900398" cy="369332"/>
          </a:xfrm>
          <a:prstGeom prst="rect">
            <a:avLst/>
          </a:prstGeom>
          <a:noFill/>
        </p:spPr>
        <p:txBody>
          <a:bodyPr wrap="none" rtlCol="0">
            <a:spAutoFit/>
          </a:bodyPr>
          <a:lstStyle/>
          <a:p>
            <a:r>
              <a:rPr lang="en-US" dirty="0" smtClean="0"/>
              <a:t>(expensive to compute the matrix inverse for high dimension)</a:t>
            </a:r>
            <a:endParaRPr lang="en-US" dirty="0"/>
          </a:p>
        </p:txBody>
      </p:sp>
    </p:spTree>
    <p:extLst>
      <p:ext uri="{BB962C8B-B14F-4D97-AF65-F5344CB8AC3E}">
        <p14:creationId xmlns:p14="http://schemas.microsoft.com/office/powerpoint/2010/main" val="11164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Gradient descent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143000"/>
            <a:ext cx="7467600" cy="4983163"/>
          </a:xfrm>
        </p:spPr>
        <p:txBody>
          <a:bodyPr/>
          <a:lstStyle/>
          <a:p>
            <a:r>
              <a:rPr lang="en-US" sz="1420" dirty="0">
                <a:hlinkClick r:id="rId2"/>
              </a:rPr>
              <a:t>http://openclassroom.stanford.edu/MainFolder/VideoPage.php?course=MachineLearning&amp;video=02.5-LinearRegressionI-GradientDescentForLinearRegression&amp;speed=100</a:t>
            </a:r>
            <a:r>
              <a:rPr lang="en-US" sz="1420" dirty="0"/>
              <a:t> </a:t>
            </a:r>
            <a:r>
              <a:rPr lang="en-US" sz="1420" dirty="0" smtClean="0"/>
              <a:t> </a:t>
            </a:r>
            <a:r>
              <a:rPr lang="en-US" sz="1400" dirty="0" smtClean="0">
                <a:latin typeface="Arial" panose="020B0604020202020204" pitchFamily="34" charset="0"/>
                <a:ea typeface="Cambria Math" panose="02040503050406030204" pitchFamily="18" charset="0"/>
                <a:cs typeface="Arial" panose="020B0604020202020204" pitchFamily="34" charset="0"/>
              </a:rPr>
              <a:t>(</a:t>
            </a:r>
            <a:r>
              <a:rPr lang="en-US" sz="1400" dirty="0">
                <a:latin typeface="Arial" panose="020B0604020202020204" pitchFamily="34" charset="0"/>
                <a:ea typeface="Cambria Math" panose="02040503050406030204" pitchFamily="18" charset="0"/>
                <a:cs typeface="Arial" panose="020B0604020202020204" pitchFamily="34" charset="0"/>
              </a:rPr>
              <a:t>Andrew Ng)</a:t>
            </a:r>
            <a:endParaRPr lang="en-US" sz="24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314448" y="1867209"/>
                <a:ext cx="2465675"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m:t>
                          </m:r>
                          <m:r>
                            <m:rPr>
                              <m:sty m:val="p"/>
                            </m:rPr>
                            <a:rPr lang="en-US">
                              <a:latin typeface="Cambria Math"/>
                            </a:rPr>
                            <m:t>Φ</m:t>
                          </m:r>
                          <m:r>
                            <a:rPr lang="en-US" i="1">
                              <a:latin typeface="Cambria Math"/>
                            </a:rPr>
                            <m:t>(</m:t>
                          </m:r>
                          <m:r>
                            <a:rPr lang="en-US" i="1">
                              <a:latin typeface="Cambria Math"/>
                            </a:rPr>
                            <m:t>𝛽</m:t>
                          </m:r>
                          <m:r>
                            <a:rPr lang="en-US" i="1">
                              <a:latin typeface="Cambria Math"/>
                            </a:rPr>
                            <m:t>)</m:t>
                          </m:r>
                        </m:num>
                        <m:den>
                          <m:r>
                            <a:rPr lang="en-US" i="1">
                              <a:latin typeface="Cambria Math"/>
                            </a:rPr>
                            <m:t>𝜕𝛽</m:t>
                          </m:r>
                        </m:den>
                      </m:f>
                      <m:r>
                        <a:rPr lang="en-US" i="1">
                          <a:latin typeface="Cambria Math"/>
                        </a:rPr>
                        <m:t>=</m:t>
                      </m:r>
                      <m:sSup>
                        <m:sSupPr>
                          <m:ctrlPr>
                            <a:rPr lang="en-US" i="1">
                              <a:latin typeface="Cambria Math"/>
                            </a:rPr>
                          </m:ctrlPr>
                        </m:sSupPr>
                        <m:e>
                          <m:r>
                            <a:rPr lang="en-US" b="1" i="1">
                              <a:latin typeface="Cambria Math"/>
                            </a:rPr>
                            <m:t>𝑿</m:t>
                          </m:r>
                        </m:e>
                        <m:sup>
                          <m:r>
                            <a:rPr lang="en-US" i="1">
                              <a:latin typeface="Cambria Math"/>
                            </a:rPr>
                            <m:t>𝑇</m:t>
                          </m:r>
                        </m:sup>
                      </m:sSup>
                      <m:r>
                        <a:rPr lang="en-US" b="1" i="1">
                          <a:latin typeface="Cambria Math"/>
                        </a:rPr>
                        <m:t>𝑿</m:t>
                      </m:r>
                      <m:r>
                        <a:rPr lang="en-US" i="1">
                          <a:latin typeface="Cambria Math"/>
                        </a:rPr>
                        <m:t>𝛽</m:t>
                      </m:r>
                      <m:r>
                        <a:rPr lang="en-US" i="1">
                          <a:latin typeface="Cambria Math"/>
                        </a:rPr>
                        <m:t>−</m:t>
                      </m:r>
                      <m:sSup>
                        <m:sSupPr>
                          <m:ctrlPr>
                            <a:rPr lang="en-US" i="1">
                              <a:latin typeface="Cambria Math"/>
                            </a:rPr>
                          </m:ctrlPr>
                        </m:sSupPr>
                        <m:e>
                          <m:r>
                            <a:rPr lang="en-US" b="1" i="1">
                              <a:latin typeface="Cambria Math"/>
                            </a:rPr>
                            <m:t>𝑿</m:t>
                          </m:r>
                        </m:e>
                        <m:sup>
                          <m:r>
                            <a:rPr lang="en-US" i="1">
                              <a:latin typeface="Cambria Math"/>
                            </a:rPr>
                            <m:t>𝑇</m:t>
                          </m:r>
                        </m:sup>
                      </m:sSup>
                      <m:r>
                        <a:rPr lang="en-US" b="1" i="1">
                          <a:latin typeface="Cambria Math"/>
                        </a:rPr>
                        <m:t>𝒚</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314448" y="1867209"/>
                <a:ext cx="2465675" cy="666593"/>
              </a:xfrm>
              <a:prstGeom prst="rect">
                <a:avLst/>
              </a:prstGeom>
              <a:blipFill rotWithShape="1">
                <a:blip r:embed="rId3"/>
                <a:stretch>
                  <a:fillRect/>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114550"/>
            <a:ext cx="2350114"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314449" y="3028950"/>
                <a:ext cx="3151475" cy="1798249"/>
              </a:xfrm>
              <a:prstGeom prst="rect">
                <a:avLst/>
              </a:prstGeom>
              <a:noFill/>
              <a:ln w="25400">
                <a:solidFill>
                  <a:schemeClr val="tx1"/>
                </a:solidFill>
              </a:ln>
            </p:spPr>
            <p:txBody>
              <a:bodyPr wrap="square" rtlCol="0">
                <a:spAutoFit/>
              </a:bodyPr>
              <a:lstStyle/>
              <a:p>
                <a:r>
                  <a:rPr lang="en-US" dirty="0" smtClean="0"/>
                  <a:t>Init: </a:t>
                </a:r>
                <a14:m>
                  <m:oMath xmlns:m="http://schemas.openxmlformats.org/officeDocument/2006/math">
                    <m:sSup>
                      <m:sSupPr>
                        <m:ctrlPr>
                          <a:rPr lang="en-US" b="0" i="1" smtClean="0">
                            <a:latin typeface="Cambria Math"/>
                          </a:rPr>
                        </m:ctrlPr>
                      </m:sSupPr>
                      <m:e>
                        <m:r>
                          <a:rPr lang="en-US" b="0" i="1" smtClean="0">
                            <a:latin typeface="Cambria Math"/>
                          </a:rPr>
                          <m:t>𝛽</m:t>
                        </m:r>
                      </m:e>
                      <m:sup>
                        <m:r>
                          <a:rPr lang="en-US" b="0" i="1" smtClean="0">
                            <a:latin typeface="Cambria Math"/>
                          </a:rPr>
                          <m:t>(0)</m:t>
                        </m:r>
                      </m:sup>
                    </m:sSup>
                    <m:r>
                      <a:rPr lang="en-US" b="0" i="1" smtClean="0">
                        <a:latin typeface="Cambria Math"/>
                      </a:rPr>
                      <m:t>=(0,0,…0)</m:t>
                    </m:r>
                  </m:oMath>
                </a14:m>
                <a:endParaRPr lang="en-US" dirty="0" smtClean="0"/>
              </a:p>
              <a:p>
                <a:endParaRPr lang="en-US" dirty="0"/>
              </a:p>
              <a:p>
                <a:r>
                  <a:rPr lang="en-US" dirty="0" smtClean="0"/>
                  <a:t>Repeat:</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𝛽</m:t>
                          </m:r>
                        </m:e>
                        <m:sup>
                          <m:r>
                            <a:rPr lang="en-US" b="0" i="1" smtClean="0">
                              <a:latin typeface="Cambria Math"/>
                            </a:rPr>
                            <m:t>(</m:t>
                          </m:r>
                          <m:r>
                            <a:rPr lang="en-US" b="0" i="1" smtClean="0">
                              <a:latin typeface="Cambria Math"/>
                            </a:rPr>
                            <m:t>𝑡</m:t>
                          </m:r>
                          <m:r>
                            <a:rPr lang="en-US" b="0" i="1" smtClean="0">
                              <a:latin typeface="Cambria Math"/>
                            </a:rPr>
                            <m:t>+1)</m:t>
                          </m:r>
                        </m:sup>
                      </m:sSup>
                      <m:r>
                        <a:rPr lang="en-US" b="0" i="1" smtClean="0">
                          <a:latin typeface="Cambria Math"/>
                        </a:rPr>
                        <m:t>=</m:t>
                      </m:r>
                      <m:sSup>
                        <m:sSupPr>
                          <m:ctrlPr>
                            <a:rPr lang="en-US" b="0" i="1" smtClean="0">
                              <a:latin typeface="Cambria Math"/>
                            </a:rPr>
                          </m:ctrlPr>
                        </m:sSupPr>
                        <m:e>
                          <m:r>
                            <a:rPr lang="en-US" b="0" i="1" smtClean="0">
                              <a:latin typeface="Cambria Math"/>
                            </a:rPr>
                            <m:t>𝛽</m:t>
                          </m:r>
                        </m:e>
                        <m:sup>
                          <m:r>
                            <a:rPr lang="en-US" b="0" i="1" smtClean="0">
                              <a:latin typeface="Cambria Math"/>
                            </a:rPr>
                            <m:t>(</m:t>
                          </m:r>
                          <m:r>
                            <a:rPr lang="en-US" b="0" i="1" smtClean="0">
                              <a:latin typeface="Cambria Math"/>
                            </a:rPr>
                            <m:t>𝑡</m:t>
                          </m:r>
                          <m:r>
                            <a:rPr lang="en-US" b="0" i="1" smtClean="0">
                              <a:latin typeface="Cambria Math"/>
                            </a:rPr>
                            <m:t>)</m:t>
                          </m:r>
                        </m:sup>
                      </m:sSup>
                      <m:r>
                        <a:rPr lang="en-US" b="0" i="1" smtClean="0">
                          <a:latin typeface="Cambria Math"/>
                        </a:rPr>
                        <m:t>−</m:t>
                      </m:r>
                      <m:r>
                        <a:rPr lang="en-US" b="0" i="1" smtClean="0">
                          <a:latin typeface="Cambria Math"/>
                        </a:rPr>
                        <m:t>𝛼</m:t>
                      </m:r>
                      <m:f>
                        <m:fPr>
                          <m:ctrlPr>
                            <a:rPr lang="en-US" i="1">
                              <a:latin typeface="Cambria Math"/>
                            </a:rPr>
                          </m:ctrlPr>
                        </m:fPr>
                        <m:num>
                          <m:r>
                            <a:rPr lang="en-US" i="1">
                              <a:latin typeface="Cambria Math"/>
                            </a:rPr>
                            <m:t>𝜕</m:t>
                          </m:r>
                          <m:r>
                            <m:rPr>
                              <m:sty m:val="p"/>
                            </m:rPr>
                            <a:rPr lang="en-US">
                              <a:latin typeface="Cambria Math"/>
                            </a:rPr>
                            <m:t>Φ</m:t>
                          </m:r>
                          <m:r>
                            <a:rPr lang="en-US" i="1">
                              <a:latin typeface="Cambria Math"/>
                            </a:rPr>
                            <m:t>(</m:t>
                          </m:r>
                          <m:r>
                            <a:rPr lang="en-US" i="1">
                              <a:latin typeface="Cambria Math"/>
                            </a:rPr>
                            <m:t>𝛽</m:t>
                          </m:r>
                          <m:r>
                            <a:rPr lang="en-US" i="1">
                              <a:latin typeface="Cambria Math"/>
                            </a:rPr>
                            <m:t>)</m:t>
                          </m:r>
                        </m:num>
                        <m:den>
                          <m:r>
                            <a:rPr lang="en-US" i="1">
                              <a:latin typeface="Cambria Math"/>
                            </a:rPr>
                            <m:t>𝜕𝛽</m:t>
                          </m:r>
                        </m:den>
                      </m:f>
                    </m:oMath>
                  </m:oMathPara>
                </a14:m>
                <a:endParaRPr lang="en-US" dirty="0" smtClean="0"/>
              </a:p>
              <a:p>
                <a:r>
                  <a:rPr lang="en-US" dirty="0"/>
                  <a:t>U</a:t>
                </a:r>
                <a:r>
                  <a:rPr lang="en-US" dirty="0" smtClean="0"/>
                  <a:t>ntil converge.</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314449" y="3028950"/>
                <a:ext cx="3151475" cy="1798249"/>
              </a:xfrm>
              <a:prstGeom prst="rect">
                <a:avLst/>
              </a:prstGeom>
              <a:blipFill rotWithShape="1">
                <a:blip r:embed="rId5"/>
                <a:stretch>
                  <a:fillRect l="-1344" t="-334" b="-3010"/>
                </a:stretch>
              </a:blipFill>
              <a:ln w="25400">
                <a:solidFill>
                  <a:schemeClr val="tx1"/>
                </a:solidFill>
              </a:ln>
            </p:spPr>
            <p:txBody>
              <a:bodyPr/>
              <a:lstStyle/>
              <a:p>
                <a:r>
                  <a:rPr lang="en-US">
                    <a:noFill/>
                  </a:rPr>
                  <a:t> </a:t>
                </a:r>
              </a:p>
            </p:txBody>
          </p:sp>
        </mc:Fallback>
      </mc:AlternateContent>
      <p:sp>
        <p:nvSpPr>
          <p:cNvPr id="4" name="TextBox 3"/>
          <p:cNvSpPr txBox="1"/>
          <p:nvPr/>
        </p:nvSpPr>
        <p:spPr>
          <a:xfrm>
            <a:off x="1222018" y="5279963"/>
            <a:ext cx="5665012" cy="400110"/>
          </a:xfrm>
          <a:prstGeom prst="rect">
            <a:avLst/>
          </a:prstGeom>
          <a:noFill/>
        </p:spPr>
        <p:txBody>
          <a:bodyPr wrap="none" rtlCol="0">
            <a:spAutoFit/>
          </a:bodyPr>
          <a:lstStyle/>
          <a:p>
            <a:r>
              <a:rPr lang="en-US" sz="2000" dirty="0" smtClean="0"/>
              <a:t>(Guarantees to reach global minimum in finite steps)</a:t>
            </a:r>
            <a:endParaRPr lang="en-US" sz="2000" dirty="0"/>
          </a:p>
        </p:txBody>
      </p:sp>
    </p:spTree>
    <p:extLst>
      <p:ext uri="{BB962C8B-B14F-4D97-AF65-F5344CB8AC3E}">
        <p14:creationId xmlns:p14="http://schemas.microsoft.com/office/powerpoint/2010/main" val="3861106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Example</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200400" y="2305705"/>
            <a:ext cx="2979149" cy="584775"/>
          </a:xfrm>
          <a:prstGeom prst="rect">
            <a:avLst/>
          </a:prstGeom>
          <a:noFill/>
        </p:spPr>
        <p:txBody>
          <a:bodyPr wrap="none" rtlCol="0">
            <a:spAutoFit/>
          </a:bodyPr>
          <a:lstStyle/>
          <a:p>
            <a:r>
              <a:rPr lang="en-US" sz="3200" dirty="0" smtClean="0">
                <a:hlinkClick r:id="rId2" action="ppaction://hlinkfile"/>
              </a:rPr>
              <a:t>do_regression.m</a:t>
            </a:r>
            <a:endParaRPr lang="en-US" sz="3200" dirty="0"/>
          </a:p>
        </p:txBody>
      </p:sp>
    </p:spTree>
    <p:extLst>
      <p:ext uri="{BB962C8B-B14F-4D97-AF65-F5344CB8AC3E}">
        <p14:creationId xmlns:p14="http://schemas.microsoft.com/office/powerpoint/2010/main" val="71704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686" y="609600"/>
            <a:ext cx="7772400" cy="1470025"/>
          </a:xfrm>
        </p:spPr>
        <p:txBody>
          <a:bodyPr/>
          <a:lstStyle/>
          <a:p>
            <a:r>
              <a:rPr lang="en-US" dirty="0" smtClean="0"/>
              <a:t>CS 498 Probability &amp; Statistics</a:t>
            </a:r>
            <a:endParaRPr lang="en-US" dirty="0"/>
          </a:p>
        </p:txBody>
      </p:sp>
      <p:sp>
        <p:nvSpPr>
          <p:cNvPr id="3" name="Subtitle 2"/>
          <p:cNvSpPr>
            <a:spLocks noGrp="1"/>
          </p:cNvSpPr>
          <p:nvPr>
            <p:ph type="subTitle" idx="1"/>
          </p:nvPr>
        </p:nvSpPr>
        <p:spPr>
          <a:xfrm>
            <a:off x="1388486" y="1828800"/>
            <a:ext cx="6400800" cy="1752600"/>
          </a:xfrm>
        </p:spPr>
        <p:txBody>
          <a:bodyPr/>
          <a:lstStyle/>
          <a:p>
            <a:r>
              <a:rPr lang="en-US" sz="4000" b="1" dirty="0" smtClean="0">
                <a:solidFill>
                  <a:schemeClr val="tx1"/>
                </a:solidFill>
                <a:latin typeface="Arial" panose="020B0604020202020204" pitchFamily="34" charset="0"/>
                <a:cs typeface="Arial" panose="020B0604020202020204" pitchFamily="34" charset="0"/>
              </a:rPr>
              <a:t>Clustering methods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49" y="2971800"/>
            <a:ext cx="4998720" cy="3124200"/>
          </a:xfrm>
          <a:prstGeom prst="rect">
            <a:avLst/>
          </a:prstGeom>
        </p:spPr>
      </p:pic>
      <p:sp>
        <p:nvSpPr>
          <p:cNvPr id="5" name="TextBox 4"/>
          <p:cNvSpPr txBox="1"/>
          <p:nvPr/>
        </p:nvSpPr>
        <p:spPr>
          <a:xfrm>
            <a:off x="3852146" y="6248400"/>
            <a:ext cx="1473480" cy="400110"/>
          </a:xfrm>
          <a:prstGeom prst="rect">
            <a:avLst/>
          </a:prstGeom>
          <a:noFill/>
        </p:spPr>
        <p:txBody>
          <a:bodyPr wrap="none" rtlCol="0">
            <a:spAutoFit/>
          </a:bodyPr>
          <a:lstStyle/>
          <a:p>
            <a:r>
              <a:rPr lang="en-US" sz="2000" dirty="0" smtClean="0"/>
              <a:t>Zicheng Liao</a:t>
            </a:r>
            <a:endParaRPr lang="en-US" sz="2000" dirty="0"/>
          </a:p>
        </p:txBody>
      </p:sp>
    </p:spTree>
    <p:extLst>
      <p:ext uri="{BB962C8B-B14F-4D97-AF65-F5344CB8AC3E}">
        <p14:creationId xmlns:p14="http://schemas.microsoft.com/office/powerpoint/2010/main" val="3471579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Interpreting a regression</a:t>
            </a:r>
            <a:endParaRPr lang="en-US"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4" y="1857375"/>
            <a:ext cx="5791200" cy="44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334972" y="1295400"/>
                <a:ext cx="2340705" cy="369332"/>
              </a:xfrm>
              <a:prstGeom prst="rect">
                <a:avLst/>
              </a:prstGeom>
              <a:noFill/>
              <a:ln w="952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=−0.0574</m:t>
                      </m:r>
                      <m:r>
                        <a:rPr lang="en-US" b="0" i="1" smtClean="0">
                          <a:latin typeface="Cambria Math"/>
                        </a:rPr>
                        <m:t>𝑡</m:t>
                      </m:r>
                      <m:r>
                        <a:rPr lang="en-US" b="0" i="1" smtClean="0">
                          <a:latin typeface="Cambria Math"/>
                        </a:rPr>
                        <m:t>+34.2</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34972" y="1295400"/>
                <a:ext cx="2340705" cy="369332"/>
              </a:xfrm>
              <a:prstGeom prst="rect">
                <a:avLst/>
              </a:prstGeom>
              <a:blipFill rotWithShape="1">
                <a:blip r:embed="rId4"/>
                <a:stretch>
                  <a:fillRect b="-3226"/>
                </a:stretch>
              </a:blipFill>
              <a:ln w="95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667942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Interpreting a regression</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599"/>
            <a:ext cx="6705600" cy="542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445062"/>
            <a:ext cx="2471959"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Zero mean residual</a:t>
            </a:r>
          </a:p>
          <a:p>
            <a:pPr marL="285750" indent="-285750">
              <a:buFont typeface="Arial" panose="020B0604020202020204" pitchFamily="34" charset="0"/>
              <a:buChar char="•"/>
            </a:pPr>
            <a:r>
              <a:rPr lang="en-US" sz="2000" dirty="0" smtClean="0"/>
              <a:t>Zero correlation</a:t>
            </a:r>
          </a:p>
        </p:txBody>
      </p:sp>
    </p:spTree>
    <p:extLst>
      <p:ext uri="{BB962C8B-B14F-4D97-AF65-F5344CB8AC3E}">
        <p14:creationId xmlns:p14="http://schemas.microsoft.com/office/powerpoint/2010/main" val="4059994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Interpreting the residual</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962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625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Interpreting the residual</a:t>
            </a:r>
            <a:endParaRPr 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143000"/>
                <a:ext cx="7696200" cy="4983163"/>
              </a:xfrm>
            </p:spPr>
            <p:txBody>
              <a:bodyPr/>
              <a:lstStyle/>
              <a:p>
                <a14:m>
                  <m:oMath xmlns:m="http://schemas.openxmlformats.org/officeDocument/2006/math">
                    <m:r>
                      <a:rPr lang="en-US" sz="2400" i="1" dirty="0" smtClean="0">
                        <a:latin typeface="Cambria Math"/>
                        <a:ea typeface="Cambria Math" panose="02040503050406030204" pitchFamily="18" charset="0"/>
                        <a:cs typeface="Arial" panose="020B0604020202020204" pitchFamily="34" charset="0"/>
                      </a:rPr>
                      <m:t>𝑒</m:t>
                    </m:r>
                  </m:oMath>
                </a14:m>
                <a:r>
                  <a:rPr lang="en-US" sz="2400" dirty="0">
                    <a:latin typeface="Arial" panose="020B0604020202020204" pitchFamily="34" charset="0"/>
                    <a:ea typeface="Cambria Math" panose="02040503050406030204" pitchFamily="18" charset="0"/>
                    <a:cs typeface="Arial" panose="020B0604020202020204" pitchFamily="34" charset="0"/>
                  </a:rPr>
                  <a:t> has zero mean</a:t>
                </a:r>
              </a:p>
              <a:p>
                <a:endParaRPr lang="en-US" sz="2400" i="1" dirty="0" smtClean="0">
                  <a:latin typeface="Cambria Math"/>
                  <a:ea typeface="Cambria Math" panose="02040503050406030204" pitchFamily="18" charset="0"/>
                  <a:cs typeface="Arial" panose="020B0604020202020204" pitchFamily="34" charset="0"/>
                </a:endParaRPr>
              </a:p>
              <a:p>
                <a14:m>
                  <m:oMath xmlns:m="http://schemas.openxmlformats.org/officeDocument/2006/math">
                    <m:r>
                      <a:rPr lang="en-US" sz="2400" i="1" dirty="0" smtClean="0">
                        <a:latin typeface="Cambria Math"/>
                        <a:ea typeface="Cambria Math" panose="02040503050406030204" pitchFamily="18" charset="0"/>
                        <a:cs typeface="Arial" panose="020B0604020202020204" pitchFamily="34" charset="0"/>
                      </a:rPr>
                      <m:t>𝑒</m:t>
                    </m:r>
                  </m:oMath>
                </a14:m>
                <a:r>
                  <a:rPr lang="en-US" sz="2400" b="0" i="1" dirty="0" smtClean="0">
                    <a:latin typeface="Cambria Math"/>
                    <a:ea typeface="Cambria Math" panose="02040503050406030204" pitchFamily="18" charset="0"/>
                    <a:cs typeface="Arial" panose="020B0604020202020204" pitchFamily="34" charset="0"/>
                  </a:rPr>
                  <a:t> </a:t>
                </a:r>
                <a:r>
                  <a:rPr lang="en-US" sz="2400" b="0" dirty="0" smtClean="0">
                    <a:latin typeface="Arial" panose="020B0604020202020204" pitchFamily="34" charset="0"/>
                    <a:ea typeface="Cambria Math" panose="02040503050406030204" pitchFamily="18" charset="0"/>
                    <a:cs typeface="Arial" panose="020B0604020202020204" pitchFamily="34" charset="0"/>
                  </a:rPr>
                  <a:t>is orthogonal to every column of </a:t>
                </a:r>
                <a14:m>
                  <m:oMath xmlns:m="http://schemas.openxmlformats.org/officeDocument/2006/math">
                    <m:r>
                      <a:rPr lang="en-US" sz="2400" b="1" i="1" dirty="0" smtClean="0">
                        <a:latin typeface="Cambria Math"/>
                        <a:ea typeface="Cambria Math" panose="02040503050406030204" pitchFamily="18" charset="0"/>
                        <a:cs typeface="Arial" panose="020B0604020202020204" pitchFamily="34" charset="0"/>
                      </a:rPr>
                      <m:t>𝑿</m:t>
                    </m:r>
                  </m:oMath>
                </a14:m>
                <a:endParaRPr lang="en-US" sz="2400" b="1" i="1" dirty="0" smtClean="0">
                  <a:latin typeface="Cambria Math"/>
                  <a:ea typeface="Cambria Math" panose="02040503050406030204" pitchFamily="18" charset="0"/>
                  <a:cs typeface="Arial" panose="020B0604020202020204" pitchFamily="34" charset="0"/>
                </a:endParaRPr>
              </a:p>
              <a:p>
                <a:pPr lvl="1"/>
                <a14:m>
                  <m:oMath xmlns:m="http://schemas.openxmlformats.org/officeDocument/2006/math">
                    <m:r>
                      <a:rPr lang="en-US" sz="2000" b="0" i="1" smtClean="0">
                        <a:latin typeface="Cambria Math"/>
                        <a:ea typeface="Cambria Math" panose="02040503050406030204" pitchFamily="18" charset="0"/>
                        <a:cs typeface="Arial" panose="020B0604020202020204" pitchFamily="34" charset="0"/>
                      </a:rPr>
                      <m:t>𝑒</m:t>
                    </m:r>
                  </m:oMath>
                </a14:m>
                <a:r>
                  <a:rPr lang="en-US" sz="2000" dirty="0" smtClean="0">
                    <a:latin typeface="Arial" panose="020B0604020202020204" pitchFamily="34" charset="0"/>
                    <a:ea typeface="Cambria Math" panose="02040503050406030204" pitchFamily="18" charset="0"/>
                    <a:cs typeface="Arial" panose="020B0604020202020204" pitchFamily="34" charset="0"/>
                  </a:rPr>
                  <a:t> is also </a:t>
                </a:r>
                <a:r>
                  <a:rPr lang="en-US" sz="2000" b="1" u="sng" dirty="0" smtClean="0">
                    <a:latin typeface="Arial" panose="020B0604020202020204" pitchFamily="34" charset="0"/>
                    <a:ea typeface="Cambria Math" panose="02040503050406030204" pitchFamily="18" charset="0"/>
                    <a:cs typeface="Arial" panose="020B0604020202020204" pitchFamily="34" charset="0"/>
                  </a:rPr>
                  <a:t>de-correlated</a:t>
                </a:r>
                <a:r>
                  <a:rPr lang="en-US" sz="2000" dirty="0" smtClean="0">
                    <a:latin typeface="Arial" panose="020B0604020202020204" pitchFamily="34" charset="0"/>
                    <a:ea typeface="Cambria Math" panose="02040503050406030204" pitchFamily="18" charset="0"/>
                    <a:cs typeface="Arial" panose="020B0604020202020204" pitchFamily="34" charset="0"/>
                  </a:rPr>
                  <a:t> from every </a:t>
                </a:r>
                <a:r>
                  <a:rPr lang="en-US" sz="2000" dirty="0">
                    <a:latin typeface="Arial" panose="020B0604020202020204" pitchFamily="34" charset="0"/>
                    <a:ea typeface="Cambria Math" panose="02040503050406030204" pitchFamily="18" charset="0"/>
                    <a:cs typeface="Arial" panose="020B0604020202020204" pitchFamily="34" charset="0"/>
                  </a:rPr>
                  <a:t>column </a:t>
                </a:r>
                <a:r>
                  <a:rPr lang="en-US" sz="2000" dirty="0" smtClean="0">
                    <a:latin typeface="Arial" panose="020B0604020202020204" pitchFamily="34" charset="0"/>
                    <a:ea typeface="Cambria Math" panose="02040503050406030204" pitchFamily="18" charset="0"/>
                    <a:cs typeface="Arial" panose="020B0604020202020204" pitchFamily="34" charset="0"/>
                  </a:rPr>
                  <a:t>of </a:t>
                </a:r>
                <a14:m>
                  <m:oMath xmlns:m="http://schemas.openxmlformats.org/officeDocument/2006/math">
                    <m:r>
                      <a:rPr lang="en-US" sz="2000" b="1" i="1" smtClean="0">
                        <a:latin typeface="Cambria Math"/>
                        <a:ea typeface="Cambria Math" panose="02040503050406030204" pitchFamily="18" charset="0"/>
                        <a:cs typeface="Arial" panose="020B0604020202020204" pitchFamily="34" charset="0"/>
                      </a:rPr>
                      <m:t>𝑿</m:t>
                    </m:r>
                  </m:oMath>
                </a14:m>
                <a:endParaRPr lang="en-US" sz="2000" b="1" dirty="0" smtClean="0">
                  <a:latin typeface="Arial" panose="020B0604020202020204" pitchFamily="34" charset="0"/>
                  <a:ea typeface="Cambria Math" panose="02040503050406030204" pitchFamily="18" charset="0"/>
                  <a:cs typeface="Arial" panose="020B0604020202020204" pitchFamily="34" charset="0"/>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ea typeface="Cambria Math" panose="02040503050406030204" pitchFamily="18" charset="0"/>
                          <a:cs typeface="Arial" panose="020B0604020202020204" pitchFamily="34" charset="0"/>
                        </a:rPr>
                        <m:t>co</m:t>
                      </m:r>
                      <m:r>
                        <m:rPr>
                          <m:sty m:val="p"/>
                        </m:rPr>
                        <a:rPr lang="en-US" sz="2400" b="0" i="0" smtClean="0">
                          <a:latin typeface="Cambria Math"/>
                          <a:ea typeface="Cambria Math" panose="02040503050406030204" pitchFamily="18" charset="0"/>
                          <a:cs typeface="Arial" panose="020B0604020202020204" pitchFamily="34" charset="0"/>
                        </a:rPr>
                        <m:t>v</m:t>
                      </m:r>
                      <m:r>
                        <a:rPr lang="en-US" sz="2400" b="0" i="0" smtClean="0">
                          <a:latin typeface="Cambria Math"/>
                          <a:ea typeface="Cambria Math" panose="02040503050406030204" pitchFamily="18" charset="0"/>
                          <a:cs typeface="Arial" panose="020B0604020202020204" pitchFamily="34" charset="0"/>
                        </a:rPr>
                        <m:t>(</m:t>
                      </m:r>
                      <m:r>
                        <m:rPr>
                          <m:sty m:val="p"/>
                        </m:rPr>
                        <a:rPr lang="en-US" sz="2400" b="0" i="0" smtClean="0">
                          <a:latin typeface="Cambria Math"/>
                          <a:ea typeface="Cambria Math" panose="02040503050406030204" pitchFamily="18" charset="0"/>
                          <a:cs typeface="Arial" panose="020B0604020202020204" pitchFamily="34" charset="0"/>
                        </a:rPr>
                        <m:t>e</m:t>
                      </m:r>
                      <m:r>
                        <a:rPr lang="en-US" sz="2400" b="0" i="0" smtClean="0">
                          <a:latin typeface="Cambria Math"/>
                          <a:ea typeface="Cambria Math" panose="02040503050406030204" pitchFamily="18" charset="0"/>
                          <a:cs typeface="Arial" panose="020B0604020202020204" pitchFamily="34" charset="0"/>
                        </a:rPr>
                        <m:t>, </m:t>
                      </m:r>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1" i="0" smtClean="0">
                              <a:latin typeface="Cambria Math"/>
                              <a:ea typeface="Cambria Math" panose="02040503050406030204" pitchFamily="18" charset="0"/>
                              <a:cs typeface="Arial" panose="020B0604020202020204" pitchFamily="34" charset="0"/>
                            </a:rPr>
                            <m:t>𝐗</m:t>
                          </m:r>
                        </m:e>
                        <m:sup>
                          <m:d>
                            <m:dPr>
                              <m:ctrlPr>
                                <a:rPr lang="en-US" sz="2400" b="0" i="1" smtClean="0">
                                  <a:latin typeface="Cambria Math"/>
                                  <a:ea typeface="Cambria Math" panose="02040503050406030204" pitchFamily="18" charset="0"/>
                                  <a:cs typeface="Arial" panose="020B0604020202020204" pitchFamily="34" charset="0"/>
                                </a:rPr>
                              </m:ctrlPr>
                            </m:dPr>
                            <m:e>
                              <m:r>
                                <a:rPr lang="en-US" sz="2400" b="0" i="1" smtClean="0">
                                  <a:latin typeface="Cambria Math"/>
                                  <a:ea typeface="Cambria Math" panose="02040503050406030204" pitchFamily="18" charset="0"/>
                                  <a:cs typeface="Arial" panose="020B0604020202020204" pitchFamily="34" charset="0"/>
                                </a:rPr>
                                <m:t>𝑖</m:t>
                              </m:r>
                            </m:e>
                          </m:d>
                        </m:sup>
                      </m:sSup>
                      <m:r>
                        <a:rPr lang="en-US" sz="2400" b="0" i="1" smtClean="0">
                          <a:latin typeface="Cambria Math"/>
                          <a:ea typeface="Cambria Math" panose="02040503050406030204" pitchFamily="18" charset="0"/>
                          <a:cs typeface="Arial" panose="020B0604020202020204" pitchFamily="34" charset="0"/>
                        </a:rPr>
                        <m:t>)=</m:t>
                      </m:r>
                      <m:sSup>
                        <m:sSupPr>
                          <m:ctrlPr>
                            <a:rPr lang="en-US" sz="2400" b="0" i="1" smtClean="0">
                              <a:latin typeface="Cambria Math"/>
                              <a:ea typeface="Cambria Math" panose="02040503050406030204" pitchFamily="18" charset="0"/>
                              <a:cs typeface="Arial" panose="020B0604020202020204" pitchFamily="34" charset="0"/>
                            </a:rPr>
                          </m:ctrlPr>
                        </m:sSupPr>
                        <m:e>
                          <m:f>
                            <m:fPr>
                              <m:ctrlPr>
                                <a:rPr lang="en-US" sz="2400" b="0" i="1" smtClean="0">
                                  <a:latin typeface="Cambria Math"/>
                                  <a:ea typeface="Cambria Math" panose="02040503050406030204" pitchFamily="18" charset="0"/>
                                  <a:cs typeface="Arial" panose="020B0604020202020204" pitchFamily="34" charset="0"/>
                                </a:rPr>
                              </m:ctrlPr>
                            </m:fPr>
                            <m:num>
                              <m:r>
                                <a:rPr lang="en-US" sz="2400" b="0" i="1" smtClean="0">
                                  <a:latin typeface="Cambria Math"/>
                                  <a:ea typeface="Cambria Math" panose="02040503050406030204" pitchFamily="18" charset="0"/>
                                  <a:cs typeface="Arial" panose="020B0604020202020204" pitchFamily="34" charset="0"/>
                                </a:rPr>
                                <m:t>1</m:t>
                              </m:r>
                            </m:num>
                            <m:den>
                              <m:r>
                                <a:rPr lang="en-US" sz="2400" b="0" i="1" smtClean="0">
                                  <a:latin typeface="Cambria Math"/>
                                  <a:ea typeface="Cambria Math" panose="02040503050406030204" pitchFamily="18" charset="0"/>
                                  <a:cs typeface="Arial" panose="020B0604020202020204" pitchFamily="34" charset="0"/>
                                </a:rPr>
                                <m:t>𝑀</m:t>
                              </m:r>
                            </m:den>
                          </m:f>
                          <m:d>
                            <m:dPr>
                              <m:ctrlPr>
                                <a:rPr lang="en-US" sz="2400" b="0" i="1" smtClean="0">
                                  <a:latin typeface="Cambria Math"/>
                                  <a:ea typeface="Cambria Math" panose="02040503050406030204" pitchFamily="18" charset="0"/>
                                  <a:cs typeface="Arial" panose="020B0604020202020204" pitchFamily="34" charset="0"/>
                                </a:rPr>
                              </m:ctrlPr>
                            </m:dPr>
                            <m:e>
                              <m:r>
                                <a:rPr lang="en-US" sz="2400" b="0" i="1" smtClean="0">
                                  <a:latin typeface="Cambria Math"/>
                                  <a:ea typeface="Cambria Math" panose="02040503050406030204" pitchFamily="18" charset="0"/>
                                  <a:cs typeface="Arial" panose="020B0604020202020204" pitchFamily="34" charset="0"/>
                                </a:rPr>
                                <m:t>𝑒</m:t>
                              </m:r>
                              <m:r>
                                <a:rPr lang="en-US" sz="2400" b="0" i="1" smtClean="0">
                                  <a:latin typeface="Cambria Math"/>
                                  <a:ea typeface="Cambria Math" panose="02040503050406030204" pitchFamily="18" charset="0"/>
                                  <a:cs typeface="Arial" panose="020B0604020202020204" pitchFamily="34" charset="0"/>
                                </a:rPr>
                                <m:t>−0</m:t>
                              </m:r>
                            </m:e>
                          </m:d>
                        </m:e>
                        <m:sup>
                          <m:r>
                            <a:rPr lang="en-US" sz="2400" b="0" i="1" smtClean="0">
                              <a:latin typeface="Cambria Math"/>
                              <a:ea typeface="Cambria Math" panose="02040503050406030204" pitchFamily="18" charset="0"/>
                              <a:cs typeface="Arial" panose="020B0604020202020204" pitchFamily="34" charset="0"/>
                            </a:rPr>
                            <m:t>𝑇</m:t>
                          </m:r>
                        </m:sup>
                      </m:sSup>
                      <m:d>
                        <m:dPr>
                          <m:ctrlPr>
                            <a:rPr lang="en-US" sz="2400" b="0" i="1" smtClean="0">
                              <a:latin typeface="Cambria Math"/>
                              <a:ea typeface="Cambria Math" panose="02040503050406030204" pitchFamily="18" charset="0"/>
                              <a:cs typeface="Arial" panose="020B0604020202020204" pitchFamily="34" charset="0"/>
                            </a:rPr>
                          </m:ctrlPr>
                        </m:dPr>
                        <m:e>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1" i="1" smtClean="0">
                                  <a:latin typeface="Cambria Math"/>
                                  <a:ea typeface="Cambria Math" panose="02040503050406030204" pitchFamily="18" charset="0"/>
                                  <a:cs typeface="Arial" panose="020B0604020202020204" pitchFamily="34" charset="0"/>
                                </a:rPr>
                                <m:t>𝑿</m:t>
                              </m:r>
                            </m:e>
                            <m:sup>
                              <m:d>
                                <m:dPr>
                                  <m:ctrlPr>
                                    <a:rPr lang="en-US" sz="2400" b="0" i="1" smtClean="0">
                                      <a:latin typeface="Cambria Math"/>
                                      <a:ea typeface="Cambria Math" panose="02040503050406030204" pitchFamily="18" charset="0"/>
                                      <a:cs typeface="Arial" panose="020B0604020202020204" pitchFamily="34" charset="0"/>
                                    </a:rPr>
                                  </m:ctrlPr>
                                </m:dPr>
                                <m:e>
                                  <m:r>
                                    <a:rPr lang="en-US" sz="2400" b="0" i="1" smtClean="0">
                                      <a:latin typeface="Cambria Math"/>
                                      <a:ea typeface="Cambria Math" panose="02040503050406030204" pitchFamily="18" charset="0"/>
                                      <a:cs typeface="Arial" panose="020B0604020202020204" pitchFamily="34" charset="0"/>
                                    </a:rPr>
                                    <m:t>𝑖</m:t>
                                  </m:r>
                                </m:e>
                              </m:d>
                            </m:sup>
                          </m:sSup>
                          <m:r>
                            <a:rPr lang="en-US" sz="2400" b="0" i="1" smtClean="0">
                              <a:latin typeface="Cambria Math"/>
                              <a:ea typeface="Cambria Math" panose="02040503050406030204" pitchFamily="18" charset="0"/>
                              <a:cs typeface="Arial" panose="020B0604020202020204" pitchFamily="34" charset="0"/>
                            </a:rPr>
                            <m:t>−</m:t>
                          </m:r>
                          <m:r>
                            <a:rPr lang="en-US" sz="2400" b="0" i="1" smtClean="0">
                              <a:latin typeface="Cambria Math"/>
                              <a:ea typeface="Cambria Math" panose="02040503050406030204" pitchFamily="18" charset="0"/>
                              <a:cs typeface="Arial" panose="020B0604020202020204" pitchFamily="34" charset="0"/>
                            </a:rPr>
                            <m:t>𝑚𝑒𝑎𝑛</m:t>
                          </m:r>
                          <m:d>
                            <m:dPr>
                              <m:ctrlPr>
                                <a:rPr lang="en-US" sz="2400" b="0" i="1" smtClean="0">
                                  <a:latin typeface="Cambria Math"/>
                                  <a:ea typeface="Cambria Math" panose="02040503050406030204" pitchFamily="18" charset="0"/>
                                  <a:cs typeface="Arial" panose="020B0604020202020204" pitchFamily="34" charset="0"/>
                                </a:rPr>
                              </m:ctrlPr>
                            </m:dPr>
                            <m:e>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1" i="1" smtClean="0">
                                      <a:latin typeface="Cambria Math"/>
                                      <a:ea typeface="Cambria Math" panose="02040503050406030204" pitchFamily="18" charset="0"/>
                                      <a:cs typeface="Arial" panose="020B0604020202020204" pitchFamily="34" charset="0"/>
                                    </a:rPr>
                                    <m:t>𝑿</m:t>
                                  </m:r>
                                </m:e>
                                <m:sup>
                                  <m:d>
                                    <m:dPr>
                                      <m:ctrlPr>
                                        <a:rPr lang="en-US" sz="2400" b="0" i="1" smtClean="0">
                                          <a:latin typeface="Cambria Math"/>
                                          <a:ea typeface="Cambria Math" panose="02040503050406030204" pitchFamily="18" charset="0"/>
                                          <a:cs typeface="Arial" panose="020B0604020202020204" pitchFamily="34" charset="0"/>
                                        </a:rPr>
                                      </m:ctrlPr>
                                    </m:dPr>
                                    <m:e>
                                      <m:r>
                                        <a:rPr lang="en-US" sz="2400" b="0" i="1" smtClean="0">
                                          <a:latin typeface="Cambria Math"/>
                                          <a:ea typeface="Cambria Math" panose="02040503050406030204" pitchFamily="18" charset="0"/>
                                          <a:cs typeface="Arial" panose="020B0604020202020204" pitchFamily="34" charset="0"/>
                                        </a:rPr>
                                        <m:t>𝑖</m:t>
                                      </m:r>
                                    </m:e>
                                  </m:d>
                                </m:sup>
                              </m:sSup>
                            </m:e>
                          </m:d>
                        </m:e>
                      </m:d>
                    </m:oMath>
                    <m:oMath xmlns:m="http://schemas.openxmlformats.org/officeDocument/2006/math">
                      <m:r>
                        <a:rPr lang="en-US" sz="2400" b="0" i="1" smtClean="0">
                          <a:latin typeface="Cambria Math"/>
                          <a:ea typeface="Cambria Math" panose="02040503050406030204" pitchFamily="18" charset="0"/>
                          <a:cs typeface="Arial" panose="020B0604020202020204" pitchFamily="34" charset="0"/>
                        </a:rPr>
                        <m:t>=</m:t>
                      </m:r>
                      <m:f>
                        <m:fPr>
                          <m:ctrlPr>
                            <a:rPr lang="en-US" sz="2400" b="0" i="1" smtClean="0">
                              <a:latin typeface="Cambria Math"/>
                              <a:ea typeface="Cambria Math" panose="02040503050406030204" pitchFamily="18" charset="0"/>
                              <a:cs typeface="Arial" panose="020B0604020202020204" pitchFamily="34" charset="0"/>
                            </a:rPr>
                          </m:ctrlPr>
                        </m:fPr>
                        <m:num>
                          <m:r>
                            <a:rPr lang="en-US" sz="2400" b="0" i="1" smtClean="0">
                              <a:latin typeface="Cambria Math"/>
                              <a:ea typeface="Cambria Math" panose="02040503050406030204" pitchFamily="18" charset="0"/>
                              <a:cs typeface="Arial" panose="020B0604020202020204" pitchFamily="34" charset="0"/>
                            </a:rPr>
                            <m:t>1</m:t>
                          </m:r>
                        </m:num>
                        <m:den>
                          <m:r>
                            <a:rPr lang="en-US" sz="2400" b="0" i="1" smtClean="0">
                              <a:latin typeface="Cambria Math"/>
                              <a:ea typeface="Cambria Math" panose="02040503050406030204" pitchFamily="18" charset="0"/>
                              <a:cs typeface="Arial" panose="020B0604020202020204" pitchFamily="34" charset="0"/>
                            </a:rPr>
                            <m:t>𝑀</m:t>
                          </m:r>
                        </m:den>
                      </m:f>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0" i="1" smtClean="0">
                              <a:latin typeface="Cambria Math"/>
                              <a:ea typeface="Cambria Math" panose="02040503050406030204" pitchFamily="18" charset="0"/>
                              <a:cs typeface="Arial" panose="020B0604020202020204" pitchFamily="34" charset="0"/>
                            </a:rPr>
                            <m:t>𝑒</m:t>
                          </m:r>
                        </m:e>
                        <m:sup>
                          <m:r>
                            <a:rPr lang="en-US" sz="2400" b="0" i="1" smtClean="0">
                              <a:latin typeface="Cambria Math"/>
                              <a:ea typeface="Cambria Math" panose="02040503050406030204" pitchFamily="18" charset="0"/>
                              <a:cs typeface="Arial" panose="020B0604020202020204" pitchFamily="34" charset="0"/>
                            </a:rPr>
                            <m:t>𝑇</m:t>
                          </m:r>
                        </m:sup>
                      </m:sSup>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1" i="1" smtClean="0">
                              <a:latin typeface="Cambria Math"/>
                              <a:ea typeface="Cambria Math" panose="02040503050406030204" pitchFamily="18" charset="0"/>
                              <a:cs typeface="Arial" panose="020B0604020202020204" pitchFamily="34" charset="0"/>
                            </a:rPr>
                            <m:t>𝑿</m:t>
                          </m:r>
                        </m:e>
                        <m:sup>
                          <m:r>
                            <a:rPr lang="en-US" sz="2400" b="0" i="1" smtClean="0">
                              <a:latin typeface="Cambria Math"/>
                              <a:ea typeface="Cambria Math" panose="02040503050406030204" pitchFamily="18" charset="0"/>
                              <a:cs typeface="Arial" panose="020B0604020202020204" pitchFamily="34" charset="0"/>
                            </a:rPr>
                            <m:t>(</m:t>
                          </m:r>
                          <m:r>
                            <a:rPr lang="en-US" sz="2400" b="0" i="1" smtClean="0">
                              <a:latin typeface="Cambria Math"/>
                              <a:ea typeface="Cambria Math" panose="02040503050406030204" pitchFamily="18" charset="0"/>
                              <a:cs typeface="Arial" panose="020B0604020202020204" pitchFamily="34" charset="0"/>
                            </a:rPr>
                            <m:t>𝑖</m:t>
                          </m:r>
                          <m:r>
                            <a:rPr lang="en-US" sz="2400" b="0" i="1" smtClean="0">
                              <a:latin typeface="Cambria Math"/>
                              <a:ea typeface="Cambria Math" panose="02040503050406030204" pitchFamily="18" charset="0"/>
                              <a:cs typeface="Arial" panose="020B0604020202020204" pitchFamily="34" charset="0"/>
                            </a:rPr>
                            <m:t>)</m:t>
                          </m:r>
                        </m:sup>
                      </m:sSup>
                      <m:r>
                        <a:rPr lang="en-US" sz="2400" b="0" i="1" smtClean="0">
                          <a:latin typeface="Cambria Math"/>
                          <a:ea typeface="Cambria Math" panose="02040503050406030204" pitchFamily="18" charset="0"/>
                          <a:cs typeface="Arial" panose="020B0604020202020204" pitchFamily="34" charset="0"/>
                        </a:rPr>
                        <m:t>− </m:t>
                      </m:r>
                      <m:r>
                        <a:rPr lang="en-US" sz="2400" i="1">
                          <a:latin typeface="Cambria Math"/>
                          <a:ea typeface="Cambria Math" panose="02040503050406030204" pitchFamily="18" charset="0"/>
                          <a:cs typeface="Arial" panose="020B0604020202020204" pitchFamily="34" charset="0"/>
                        </a:rPr>
                        <m:t>𝑚𝑒𝑎𝑛</m:t>
                      </m:r>
                      <m:d>
                        <m:dPr>
                          <m:ctrlPr>
                            <a:rPr lang="en-US" sz="2400" i="1">
                              <a:latin typeface="Cambria Math"/>
                              <a:ea typeface="Cambria Math" panose="02040503050406030204" pitchFamily="18" charset="0"/>
                              <a:cs typeface="Arial" panose="020B0604020202020204" pitchFamily="34" charset="0"/>
                            </a:rPr>
                          </m:ctrlPr>
                        </m:dPr>
                        <m:e>
                          <m:r>
                            <a:rPr lang="en-US" sz="2400" i="1">
                              <a:latin typeface="Cambria Math"/>
                              <a:ea typeface="Cambria Math" panose="02040503050406030204" pitchFamily="18" charset="0"/>
                              <a:cs typeface="Arial" panose="020B0604020202020204" pitchFamily="34" charset="0"/>
                            </a:rPr>
                            <m:t>𝑒</m:t>
                          </m:r>
                        </m:e>
                      </m:d>
                      <m:r>
                        <a:rPr lang="en-US" sz="2400" b="0" i="1" smtClean="0">
                          <a:latin typeface="Cambria Math"/>
                          <a:ea typeface="Cambria Math" panose="02040503050406030204" pitchFamily="18" charset="0"/>
                          <a:cs typeface="Arial" panose="020B0604020202020204" pitchFamily="34" charset="0"/>
                        </a:rPr>
                        <m:t>∗</m:t>
                      </m:r>
                      <m:r>
                        <a:rPr lang="en-US" sz="2400" b="0" i="1" smtClean="0">
                          <a:latin typeface="Cambria Math"/>
                          <a:ea typeface="Cambria Math" panose="02040503050406030204" pitchFamily="18" charset="0"/>
                          <a:cs typeface="Arial" panose="020B0604020202020204" pitchFamily="34" charset="0"/>
                        </a:rPr>
                        <m:t>𝑚𝑒𝑎𝑛</m:t>
                      </m:r>
                      <m:d>
                        <m:dPr>
                          <m:ctrlPr>
                            <a:rPr lang="en-US" sz="2400" b="0" i="1" smtClean="0">
                              <a:latin typeface="Cambria Math"/>
                              <a:ea typeface="Cambria Math" panose="02040503050406030204" pitchFamily="18" charset="0"/>
                              <a:cs typeface="Arial" panose="020B0604020202020204" pitchFamily="34" charset="0"/>
                            </a:rPr>
                          </m:ctrlPr>
                        </m:dPr>
                        <m:e>
                          <m:sSup>
                            <m:sSupPr>
                              <m:ctrlPr>
                                <a:rPr lang="en-US" sz="2400" b="0" i="1" smtClean="0">
                                  <a:latin typeface="Cambria Math"/>
                                  <a:ea typeface="Cambria Math" panose="02040503050406030204" pitchFamily="18" charset="0"/>
                                  <a:cs typeface="Arial" panose="020B0604020202020204" pitchFamily="34" charset="0"/>
                                </a:rPr>
                              </m:ctrlPr>
                            </m:sSupPr>
                            <m:e>
                              <m:r>
                                <a:rPr lang="en-US" sz="2400" b="1" i="1" smtClean="0">
                                  <a:latin typeface="Cambria Math"/>
                                  <a:ea typeface="Cambria Math" panose="02040503050406030204" pitchFamily="18" charset="0"/>
                                  <a:cs typeface="Arial" panose="020B0604020202020204" pitchFamily="34" charset="0"/>
                                </a:rPr>
                                <m:t>𝑿</m:t>
                              </m:r>
                            </m:e>
                            <m:sup>
                              <m:d>
                                <m:dPr>
                                  <m:ctrlPr>
                                    <a:rPr lang="en-US" sz="2400" b="0" i="1" smtClean="0">
                                      <a:latin typeface="Cambria Math"/>
                                      <a:ea typeface="Cambria Math" panose="02040503050406030204" pitchFamily="18" charset="0"/>
                                      <a:cs typeface="Arial" panose="020B0604020202020204" pitchFamily="34" charset="0"/>
                                    </a:rPr>
                                  </m:ctrlPr>
                                </m:dPr>
                                <m:e>
                                  <m:r>
                                    <a:rPr lang="en-US" sz="2400" b="0" i="1" smtClean="0">
                                      <a:latin typeface="Cambria Math"/>
                                      <a:ea typeface="Cambria Math" panose="02040503050406030204" pitchFamily="18" charset="0"/>
                                      <a:cs typeface="Arial" panose="020B0604020202020204" pitchFamily="34" charset="0"/>
                                    </a:rPr>
                                    <m:t>𝑖</m:t>
                                  </m:r>
                                </m:e>
                              </m:d>
                            </m:sup>
                          </m:sSup>
                        </m:e>
                      </m:d>
                    </m:oMath>
                    <m:oMath xmlns:m="http://schemas.openxmlformats.org/officeDocument/2006/math">
                      <m:r>
                        <a:rPr lang="en-US" sz="2400" b="0" i="1" smtClean="0">
                          <a:latin typeface="Cambria Math"/>
                          <a:ea typeface="Cambria Math" panose="02040503050406030204" pitchFamily="18" charset="0"/>
                          <a:cs typeface="Arial" panose="020B0604020202020204" pitchFamily="34" charset="0"/>
                        </a:rPr>
                        <m:t>=0 −0</m:t>
                      </m:r>
                    </m:oMath>
                  </m:oMathPara>
                </a14:m>
                <a:endParaRPr lang="en-US" sz="2400" b="0" dirty="0" smtClean="0">
                  <a:latin typeface="Arial" panose="020B0604020202020204" pitchFamily="34" charset="0"/>
                  <a:ea typeface="Cambria Math" panose="02040503050406030204" pitchFamily="18" charset="0"/>
                  <a:cs typeface="Arial" panose="020B0604020202020204" pitchFamily="34" charset="0"/>
                </a:endParaRPr>
              </a:p>
              <a:p>
                <a:endParaRPr lang="en-US" sz="2400" i="1" dirty="0" smtClean="0">
                  <a:latin typeface="Cambria Math"/>
                  <a:ea typeface="Cambria Math" panose="02040503050406030204" pitchFamily="18" charset="0"/>
                  <a:cs typeface="Arial" panose="020B0604020202020204" pitchFamily="34" charset="0"/>
                </a:endParaRPr>
              </a:p>
              <a:p>
                <a14:m>
                  <m:oMath xmlns:m="http://schemas.openxmlformats.org/officeDocument/2006/math">
                    <m:r>
                      <a:rPr lang="en-US" sz="2400" i="1" dirty="0" smtClean="0">
                        <a:latin typeface="Cambria Math"/>
                        <a:ea typeface="Cambria Math" panose="02040503050406030204" pitchFamily="18" charset="0"/>
                        <a:cs typeface="Arial" panose="020B0604020202020204" pitchFamily="34" charset="0"/>
                      </a:rPr>
                      <m:t>𝑒</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 is orthogonal to the regression vector </a:t>
                </a:r>
                <a14:m>
                  <m:oMath xmlns:m="http://schemas.openxmlformats.org/officeDocument/2006/math">
                    <m:r>
                      <a:rPr lang="en-US" sz="2400" b="1" i="1" smtClean="0">
                        <a:latin typeface="Cambria Math"/>
                        <a:ea typeface="Cambria Math" panose="02040503050406030204" pitchFamily="18" charset="0"/>
                        <a:cs typeface="Arial" panose="020B0604020202020204" pitchFamily="34" charset="0"/>
                      </a:rPr>
                      <m:t>𝑿</m:t>
                    </m:r>
                    <m:r>
                      <a:rPr lang="en-US" sz="2400" b="0" i="1" smtClean="0">
                        <a:latin typeface="Cambria Math"/>
                        <a:ea typeface="Cambria Math" panose="02040503050406030204" pitchFamily="18" charset="0"/>
                        <a:cs typeface="Arial" panose="020B0604020202020204" pitchFamily="34" charset="0"/>
                      </a:rPr>
                      <m:t>𝛽</m:t>
                    </m:r>
                  </m:oMath>
                </a14:m>
                <a:endParaRPr lang="en-US" sz="2800" dirty="0" smtClean="0">
                  <a:latin typeface="Arial" panose="020B0604020202020204" pitchFamily="34" charset="0"/>
                  <a:ea typeface="Cambria Math" panose="02040503050406030204" pitchFamily="18" charset="0"/>
                  <a:cs typeface="Arial" panose="020B0604020202020204" pitchFamily="34" charset="0"/>
                </a:endParaRPr>
              </a:p>
              <a:p>
                <a:pPr lvl="1"/>
                <a14:m>
                  <m:oMath xmlns:m="http://schemas.openxmlformats.org/officeDocument/2006/math">
                    <m:r>
                      <a:rPr lang="en-US" sz="2000" i="1">
                        <a:latin typeface="Cambria Math"/>
                        <a:ea typeface="Cambria Math" panose="02040503050406030204" pitchFamily="18" charset="0"/>
                        <a:cs typeface="Arial" panose="020B0604020202020204" pitchFamily="34" charset="0"/>
                      </a:rPr>
                      <m:t>𝑒</m:t>
                    </m:r>
                  </m:oMath>
                </a14:m>
                <a:r>
                  <a:rPr lang="en-US" sz="2000" dirty="0">
                    <a:latin typeface="Arial" panose="020B0604020202020204" pitchFamily="34" charset="0"/>
                    <a:ea typeface="Cambria Math" panose="02040503050406030204" pitchFamily="18" charset="0"/>
                    <a:cs typeface="Arial" panose="020B0604020202020204" pitchFamily="34" charset="0"/>
                  </a:rPr>
                  <a:t> is also </a:t>
                </a:r>
                <a:r>
                  <a:rPr lang="en-US" sz="2000" b="1" u="sng" dirty="0">
                    <a:latin typeface="Arial" panose="020B0604020202020204" pitchFamily="34" charset="0"/>
                    <a:ea typeface="Cambria Math" panose="02040503050406030204" pitchFamily="18" charset="0"/>
                    <a:cs typeface="Arial" panose="020B0604020202020204" pitchFamily="34" charset="0"/>
                  </a:rPr>
                  <a:t>de-correlated</a:t>
                </a:r>
                <a:r>
                  <a:rPr lang="en-US" sz="2000" dirty="0">
                    <a:latin typeface="Arial" panose="020B0604020202020204" pitchFamily="34" charset="0"/>
                    <a:ea typeface="Cambria Math" panose="02040503050406030204" pitchFamily="18" charset="0"/>
                    <a:cs typeface="Arial" panose="020B0604020202020204" pitchFamily="34" charset="0"/>
                  </a:rPr>
                  <a:t> </a:t>
                </a:r>
                <a:r>
                  <a:rPr lang="en-US" sz="2000" dirty="0" smtClean="0">
                    <a:latin typeface="Arial" panose="020B0604020202020204" pitchFamily="34" charset="0"/>
                    <a:ea typeface="Cambria Math" panose="02040503050406030204" pitchFamily="18" charset="0"/>
                    <a:cs typeface="Arial" panose="020B0604020202020204" pitchFamily="34" charset="0"/>
                  </a:rPr>
                  <a:t>from </a:t>
                </a:r>
                <a:r>
                  <a:rPr lang="en-US" sz="2000" dirty="0">
                    <a:latin typeface="Arial" panose="020B0604020202020204" pitchFamily="34" charset="0"/>
                    <a:ea typeface="Cambria Math" panose="02040503050406030204" pitchFamily="18" charset="0"/>
                    <a:cs typeface="Arial" panose="020B0604020202020204" pitchFamily="34" charset="0"/>
                  </a:rPr>
                  <a:t>the regression vector </a:t>
                </a:r>
                <a14:m>
                  <m:oMath xmlns:m="http://schemas.openxmlformats.org/officeDocument/2006/math">
                    <m:r>
                      <a:rPr lang="en-US" sz="2000" b="1" i="1">
                        <a:latin typeface="Cambria Math"/>
                        <a:ea typeface="Cambria Math" panose="02040503050406030204" pitchFamily="18" charset="0"/>
                        <a:cs typeface="Arial" panose="020B0604020202020204" pitchFamily="34" charset="0"/>
                      </a:rPr>
                      <m:t>𝑿</m:t>
                    </m:r>
                    <m:r>
                      <a:rPr lang="en-US" sz="2000" i="1">
                        <a:latin typeface="Cambria Math"/>
                        <a:ea typeface="Cambria Math" panose="02040503050406030204" pitchFamily="18" charset="0"/>
                        <a:cs typeface="Arial" panose="020B0604020202020204" pitchFamily="34" charset="0"/>
                      </a:rPr>
                      <m:t>𝛽</m:t>
                    </m:r>
                  </m:oMath>
                </a14:m>
                <a:r>
                  <a:rPr lang="en-US" sz="2000" dirty="0" smtClean="0">
                    <a:latin typeface="Arial" panose="020B0604020202020204" pitchFamily="34" charset="0"/>
                    <a:cs typeface="Arial" panose="020B0604020202020204" pitchFamily="34" charset="0"/>
                  </a:rPr>
                  <a:t> </a:t>
                </a:r>
              </a:p>
              <a:p>
                <a:pPr marL="457200" lvl="1"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(follow the same line of derivation)</a:t>
                </a:r>
                <a:endParaRPr lang="en-US" sz="2000" dirty="0" smtClean="0">
                  <a:latin typeface="Arial" panose="020B0604020202020204" pitchFamily="34" charset="0"/>
                  <a:cs typeface="Arial" panose="020B0604020202020204" pitchFamily="34" charset="0"/>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2"/>
                <a:stretch>
                  <a:fillRect l="-1029" t="-857" b="-3060"/>
                </a:stretch>
              </a:blipFill>
            </p:spPr>
            <p:txBody>
              <a:bodyPr/>
              <a:lstStyle/>
              <a:p>
                <a:r>
                  <a:rPr lang="en-US">
                    <a:noFill/>
                  </a:rPr>
                  <a:t> </a:t>
                </a:r>
              </a:p>
            </p:txBody>
          </p:sp>
        </mc:Fallback>
      </mc:AlternateContent>
    </p:spTree>
    <p:extLst>
      <p:ext uri="{BB962C8B-B14F-4D97-AF65-F5344CB8AC3E}">
        <p14:creationId xmlns:p14="http://schemas.microsoft.com/office/powerpoint/2010/main" val="3045869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How good is a fit?</a:t>
            </a:r>
            <a:endParaRPr 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43000"/>
                <a:ext cx="7696200" cy="4983163"/>
              </a:xfrm>
            </p:spPr>
            <p:txBody>
              <a:bodyPr/>
              <a:lstStyle/>
              <a:p>
                <a:r>
                  <a:rPr lang="en-US" sz="2400" dirty="0" smtClean="0">
                    <a:latin typeface="Arial" panose="020B0604020202020204" pitchFamily="34" charset="0"/>
                    <a:ea typeface="Cambria Math" panose="02040503050406030204" pitchFamily="18" charset="0"/>
                    <a:cs typeface="Arial" panose="020B0604020202020204" pitchFamily="34" charset="0"/>
                  </a:rPr>
                  <a:t>Information ~ variance</a:t>
                </a:r>
              </a:p>
              <a:p>
                <a:endParaRPr lang="en-US" sz="2400" dirty="0" smtClean="0">
                  <a:latin typeface="Arial" panose="020B0604020202020204" pitchFamily="34" charset="0"/>
                  <a:ea typeface="Cambria Math" panose="02040503050406030204" pitchFamily="18" charset="0"/>
                  <a:cs typeface="Arial" panose="020B0604020202020204" pitchFamily="34" charset="0"/>
                </a:endParaRPr>
              </a:p>
              <a:p>
                <a:r>
                  <a:rPr lang="en-US" sz="2400" dirty="0" smtClean="0">
                    <a:latin typeface="Arial" panose="020B0604020202020204" pitchFamily="34" charset="0"/>
                    <a:ea typeface="Cambria Math" panose="02040503050406030204" pitchFamily="18" charset="0"/>
                    <a:cs typeface="Arial" panose="020B0604020202020204" pitchFamily="34" charset="0"/>
                  </a:rPr>
                  <a:t>Total variance is decoupled into regression variance and error variance</a:t>
                </a:r>
                <a:endParaRPr lang="en-US" sz="24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good is a fit: </a:t>
                </a:r>
                <a:r>
                  <a:rPr lang="en-US" sz="2400" dirty="0">
                    <a:latin typeface="Arial" panose="020B0604020202020204" pitchFamily="34" charset="0"/>
                    <a:ea typeface="Cambria Math" panose="02040503050406030204" pitchFamily="18" charset="0"/>
                    <a:cs typeface="Arial" panose="020B0604020202020204" pitchFamily="34" charset="0"/>
                  </a:rPr>
                  <a:t>How much variance is explained by regression: </a:t>
                </a:r>
                <a14:m>
                  <m:oMath xmlns:m="http://schemas.openxmlformats.org/officeDocument/2006/math">
                    <m:r>
                      <a:rPr lang="en-US" sz="2400" b="1" i="1" smtClean="0">
                        <a:latin typeface="Cambria Math"/>
                      </a:rPr>
                      <m:t>𝑿</m:t>
                    </m:r>
                    <m:r>
                      <a:rPr lang="en-US" sz="2400" i="1">
                        <a:latin typeface="Cambria Math"/>
                      </a:rPr>
                      <m:t>𝛽</m:t>
                    </m:r>
                  </m:oMath>
                </a14:m>
                <a:endParaRPr lang="en-US" sz="2400" dirty="0">
                  <a:latin typeface="Arial" panose="020B0604020202020204" pitchFamily="34" charset="0"/>
                  <a:ea typeface="Cambria Math" panose="02040503050406030204" pitchFamily="18"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2"/>
                <a:stretch>
                  <a:fillRect l="-1029" t="-857" r="-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52625" y="2895600"/>
                <a:ext cx="465114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𝑣𝑎𝑟</m:t>
                      </m:r>
                      <m:d>
                        <m:dPr>
                          <m:begChr m:val="["/>
                          <m:endChr m:val="]"/>
                          <m:ctrlPr>
                            <a:rPr lang="en-US" sz="2800" b="0" i="1" smtClean="0">
                              <a:latin typeface="Cambria Math"/>
                            </a:rPr>
                          </m:ctrlPr>
                        </m:dPr>
                        <m:e>
                          <m:r>
                            <a:rPr lang="en-US" sz="2800" b="1" i="1" smtClean="0">
                              <a:latin typeface="Cambria Math"/>
                            </a:rPr>
                            <m:t>𝒚</m:t>
                          </m:r>
                        </m:e>
                      </m:d>
                      <m:r>
                        <a:rPr lang="en-US" sz="2800" b="0" i="1" smtClean="0">
                          <a:latin typeface="Cambria Math"/>
                        </a:rPr>
                        <m:t>=</m:t>
                      </m:r>
                      <m:r>
                        <a:rPr lang="en-US" sz="2800" b="0" i="1" smtClean="0">
                          <a:latin typeface="Cambria Math"/>
                        </a:rPr>
                        <m:t>𝑣𝑎𝑟</m:t>
                      </m:r>
                      <m:d>
                        <m:dPr>
                          <m:begChr m:val="["/>
                          <m:endChr m:val="]"/>
                          <m:ctrlPr>
                            <a:rPr lang="en-US" sz="2800" b="0" i="1" smtClean="0">
                              <a:latin typeface="Cambria Math"/>
                            </a:rPr>
                          </m:ctrlPr>
                        </m:dPr>
                        <m:e>
                          <m:r>
                            <a:rPr lang="en-US" sz="2800" b="1" i="1" smtClean="0">
                              <a:latin typeface="Cambria Math"/>
                            </a:rPr>
                            <m:t>𝑿</m:t>
                          </m:r>
                          <m:r>
                            <a:rPr lang="en-US" sz="2800" b="0" i="1" smtClean="0">
                              <a:latin typeface="Cambria Math"/>
                            </a:rPr>
                            <m:t>𝛽</m:t>
                          </m:r>
                        </m:e>
                      </m:d>
                      <m:r>
                        <a:rPr lang="en-US" sz="2800" b="0" i="1" smtClean="0">
                          <a:latin typeface="Cambria Math"/>
                        </a:rPr>
                        <m:t>+</m:t>
                      </m:r>
                      <m:r>
                        <a:rPr lang="en-US" sz="2800" b="0" i="1" smtClean="0">
                          <a:latin typeface="Cambria Math"/>
                        </a:rPr>
                        <m:t>𝑣𝑎𝑟</m:t>
                      </m:r>
                      <m:r>
                        <a:rPr lang="en-US" sz="2800" b="0" i="1" smtClean="0">
                          <a:latin typeface="Cambria Math"/>
                        </a:rPr>
                        <m:t>[</m:t>
                      </m:r>
                      <m:r>
                        <a:rPr lang="en-US" sz="2800" b="0" i="1" smtClean="0">
                          <a:latin typeface="Cambria Math"/>
                        </a:rPr>
                        <m:t>𝑒</m:t>
                      </m:r>
                      <m:r>
                        <a:rPr lang="en-US" sz="2800" b="0" i="1" smtClean="0">
                          <a:latin typeface="Cambria Math"/>
                        </a:rPr>
                        <m:t>]</m:t>
                      </m:r>
                    </m:oMath>
                  </m:oMathPara>
                </a14:m>
                <a:endParaRPr lang="en-US" sz="28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952625" y="2895600"/>
                <a:ext cx="4651145"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141843" y="3513424"/>
                <a:ext cx="4461927" cy="400110"/>
              </a:xfrm>
              <a:prstGeom prst="rect">
                <a:avLst/>
              </a:prstGeom>
              <a:noFill/>
            </p:spPr>
            <p:txBody>
              <a:bodyPr wrap="none" rtlCol="0">
                <a:spAutoFit/>
              </a:bodyPr>
              <a:lstStyle/>
              <a:p>
                <a:r>
                  <a:rPr lang="en-US" sz="2000" dirty="0" smtClean="0"/>
                  <a:t>(Because </a:t>
                </a:r>
                <a14:m>
                  <m:oMath xmlns:m="http://schemas.openxmlformats.org/officeDocument/2006/math">
                    <m:r>
                      <a:rPr lang="en-US" sz="2000" i="1" dirty="0" smtClean="0">
                        <a:latin typeface="Cambria Math"/>
                      </a:rPr>
                      <m:t>𝑒</m:t>
                    </m:r>
                  </m:oMath>
                </a14:m>
                <a:r>
                  <a:rPr lang="en-US" sz="2000" dirty="0" smtClean="0"/>
                  <a:t> and </a:t>
                </a:r>
                <a14:m>
                  <m:oMath xmlns:m="http://schemas.openxmlformats.org/officeDocument/2006/math">
                    <m:r>
                      <a:rPr lang="en-US" sz="2000" b="0" i="1" smtClean="0">
                        <a:latin typeface="Cambria Math"/>
                      </a:rPr>
                      <m:t>𝑋</m:t>
                    </m:r>
                    <m:r>
                      <a:rPr lang="en-US" sz="2000" b="0" i="1" smtClean="0">
                        <a:latin typeface="Cambria Math"/>
                      </a:rPr>
                      <m:t>𝛽</m:t>
                    </m:r>
                  </m:oMath>
                </a14:m>
                <a:r>
                  <a:rPr lang="en-US" sz="2000" dirty="0" smtClean="0"/>
                  <a:t> </a:t>
                </a:r>
                <a:r>
                  <a:rPr lang="en-US" sz="2000" dirty="0" smtClean="0"/>
                  <a:t>have zero covariance)</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2141843" y="3513424"/>
                <a:ext cx="4461927" cy="400110"/>
              </a:xfrm>
              <a:prstGeom prst="rect">
                <a:avLst/>
              </a:prstGeom>
              <a:blipFill rotWithShape="1">
                <a:blip r:embed="rId4"/>
                <a:stretch>
                  <a:fillRect l="-1366" t="-7576" r="-683" b="-25758"/>
                </a:stretch>
              </a:blipFill>
            </p:spPr>
            <p:txBody>
              <a:bodyPr/>
              <a:lstStyle/>
              <a:p>
                <a:r>
                  <a:rPr lang="en-US">
                    <a:noFill/>
                  </a:rPr>
                  <a:t> </a:t>
                </a:r>
              </a:p>
            </p:txBody>
          </p:sp>
        </mc:Fallback>
      </mc:AlternateContent>
    </p:spTree>
    <p:extLst>
      <p:ext uri="{BB962C8B-B14F-4D97-AF65-F5344CB8AC3E}">
        <p14:creationId xmlns:p14="http://schemas.microsoft.com/office/powerpoint/2010/main" val="2215051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How good is a fit?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cs typeface="Arial" panose="020B0604020202020204" pitchFamily="34" charset="0"/>
              </a:rPr>
              <a:t>R-squared measure</a:t>
            </a:r>
          </a:p>
          <a:p>
            <a:pPr lvl="1"/>
            <a:r>
              <a:rPr lang="en-US" sz="2400" dirty="0" smtClean="0">
                <a:latin typeface="Arial" panose="020B0604020202020204" pitchFamily="34" charset="0"/>
                <a:cs typeface="Arial" panose="020B0604020202020204" pitchFamily="34" charset="0"/>
              </a:rPr>
              <a:t>The percentage of variance explained by regression</a:t>
            </a:r>
          </a:p>
          <a:p>
            <a:pPr lvl="1"/>
            <a:endParaRPr lang="en-US" sz="2400"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Used in hypothesis test for model selection</a:t>
            </a:r>
          </a:p>
        </p:txBody>
      </p:sp>
      <mc:AlternateContent xmlns:mc="http://schemas.openxmlformats.org/markup-compatibility/2006" xmlns:a14="http://schemas.microsoft.com/office/drawing/2010/main">
        <mc:Choice Requires="a14">
          <p:sp>
            <p:nvSpPr>
              <p:cNvPr id="5" name="TextBox 4"/>
              <p:cNvSpPr txBox="1"/>
              <p:nvPr/>
            </p:nvSpPr>
            <p:spPr>
              <a:xfrm>
                <a:off x="2819400" y="2590800"/>
                <a:ext cx="2427138" cy="10030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𝑅</m:t>
                          </m:r>
                        </m:e>
                        <m:sup>
                          <m:r>
                            <a:rPr lang="en-US" sz="2800" b="0" i="1" smtClean="0">
                              <a:latin typeface="Cambria Math"/>
                            </a:rPr>
                            <m:t>2</m:t>
                          </m:r>
                        </m:sup>
                      </m:sSup>
                      <m:r>
                        <a:rPr lang="en-US" sz="2800" b="0" i="1" smtClean="0">
                          <a:latin typeface="Cambria Math"/>
                        </a:rPr>
                        <m:t>=</m:t>
                      </m:r>
                      <m:f>
                        <m:fPr>
                          <m:ctrlPr>
                            <a:rPr lang="en-US" sz="2800" b="0" i="1" smtClean="0">
                              <a:latin typeface="Cambria Math"/>
                            </a:rPr>
                          </m:ctrlPr>
                        </m:fPr>
                        <m:num>
                          <m:r>
                            <a:rPr lang="en-US" sz="2800" i="1">
                              <a:latin typeface="Cambria Math"/>
                            </a:rPr>
                            <m:t>𝑣𝑎𝑟</m:t>
                          </m:r>
                          <m:d>
                            <m:dPr>
                              <m:begChr m:val="["/>
                              <m:endChr m:val="]"/>
                              <m:ctrlPr>
                                <a:rPr lang="en-US" sz="2800" i="1">
                                  <a:latin typeface="Cambria Math"/>
                                </a:rPr>
                              </m:ctrlPr>
                            </m:dPr>
                            <m:e>
                              <m:r>
                                <a:rPr lang="en-US" sz="2800" b="1" i="1" smtClean="0">
                                  <a:latin typeface="Cambria Math"/>
                                </a:rPr>
                                <m:t>𝑿</m:t>
                              </m:r>
                              <m:r>
                                <a:rPr lang="en-US" sz="2800" i="1">
                                  <a:latin typeface="Cambria Math"/>
                                </a:rPr>
                                <m:t>𝛽</m:t>
                              </m:r>
                            </m:e>
                          </m:d>
                        </m:num>
                        <m:den>
                          <m:r>
                            <a:rPr lang="en-US" sz="2800" i="1">
                              <a:latin typeface="Cambria Math"/>
                            </a:rPr>
                            <m:t>𝑣𝑎𝑟</m:t>
                          </m:r>
                          <m:d>
                            <m:dPr>
                              <m:begChr m:val="["/>
                              <m:endChr m:val="]"/>
                              <m:ctrlPr>
                                <a:rPr lang="en-US" sz="2800" i="1">
                                  <a:latin typeface="Cambria Math"/>
                                </a:rPr>
                              </m:ctrlPr>
                            </m:dPr>
                            <m:e>
                              <m:r>
                                <a:rPr lang="en-US" sz="2800" b="1" i="1" smtClean="0">
                                  <a:latin typeface="Cambria Math"/>
                                </a:rPr>
                                <m:t>𝒚</m:t>
                              </m:r>
                            </m:e>
                          </m:d>
                        </m:den>
                      </m:f>
                    </m:oMath>
                  </m:oMathPara>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2590800"/>
                <a:ext cx="2427138" cy="100303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91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latin typeface="Arial" panose="020B0604020202020204" pitchFamily="34" charset="0"/>
                <a:cs typeface="Arial" panose="020B0604020202020204" pitchFamily="34" charset="0"/>
              </a:rPr>
              <a:t>Regularized</a:t>
            </a:r>
            <a:r>
              <a:rPr lang="en-US" sz="3600" dirty="0" smtClean="0">
                <a:latin typeface="Arial" panose="020B0604020202020204" pitchFamily="34" charset="0"/>
                <a:cs typeface="Arial" panose="020B0604020202020204" pitchFamily="34" charset="0"/>
              </a:rPr>
              <a:t> linear regression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Cost</a:t>
            </a: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r>
              <a:rPr lang="en-US" sz="2400" dirty="0" smtClean="0">
                <a:latin typeface="Arial" panose="020B0604020202020204" pitchFamily="34" charset="0"/>
                <a:ea typeface="Cambria Math" panose="02040503050406030204" pitchFamily="18" charset="0"/>
                <a:cs typeface="Arial" panose="020B0604020202020204" pitchFamily="34" charset="0"/>
              </a:rPr>
              <a:t>Closed-form solution</a:t>
            </a:r>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r>
              <a:rPr lang="en-US" sz="2400" dirty="0">
                <a:latin typeface="Arial" panose="020B0604020202020204" pitchFamily="34" charset="0"/>
                <a:ea typeface="Cambria Math" panose="02040503050406030204" pitchFamily="18" charset="0"/>
                <a:cs typeface="Arial" panose="020B0604020202020204" pitchFamily="34" charset="0"/>
              </a:rPr>
              <a:t>G</a:t>
            </a:r>
            <a:r>
              <a:rPr lang="en-US" sz="2400" dirty="0" smtClean="0">
                <a:latin typeface="Arial" panose="020B0604020202020204" pitchFamily="34" charset="0"/>
                <a:ea typeface="Cambria Math" panose="02040503050406030204" pitchFamily="18" charset="0"/>
                <a:cs typeface="Arial" panose="020B0604020202020204" pitchFamily="34" charset="0"/>
              </a:rPr>
              <a:t>radient descent</a:t>
            </a: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4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104900"/>
            <a:ext cx="38766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362198" y="2114550"/>
            <a:ext cx="5476875" cy="647700"/>
            <a:chOff x="1971673" y="2257425"/>
            <a:chExt cx="5476875" cy="64770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3" y="2286000"/>
              <a:ext cx="54197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762748" y="2257425"/>
              <a:ext cx="685800" cy="5334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Rectangle 8"/>
              <p:cNvSpPr/>
              <p:nvPr/>
            </p:nvSpPr>
            <p:spPr>
              <a:xfrm>
                <a:off x="3657600" y="3733800"/>
                <a:ext cx="335280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𝛽</m:t>
                      </m:r>
                      <m:r>
                        <a:rPr lang="en-US" sz="2400" b="0" i="1" smtClean="0">
                          <a:latin typeface="Cambria Math"/>
                        </a:rPr>
                        <m:t>=</m:t>
                      </m:r>
                      <m:sSup>
                        <m:sSupPr>
                          <m:ctrlPr>
                            <a:rPr lang="en-US" sz="2400" b="0" i="1" smtClean="0">
                              <a:latin typeface="Cambria Math"/>
                            </a:rPr>
                          </m:ctrlPr>
                        </m:sSupPr>
                        <m:e>
                          <m:d>
                            <m:dPr>
                              <m:ctrlPr>
                                <a:rPr lang="en-US" sz="2400" b="0" i="1" smtClean="0">
                                  <a:latin typeface="Cambria Math"/>
                                </a:rPr>
                              </m:ctrlPr>
                            </m:dPr>
                            <m:e>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𝑿</m:t>
                              </m:r>
                              <m:r>
                                <a:rPr lang="en-US" sz="2400" b="1" i="1" smtClean="0">
                                  <a:solidFill>
                                    <a:srgbClr val="FF0000"/>
                                  </a:solidFill>
                                  <a:latin typeface="Cambria Math"/>
                                </a:rPr>
                                <m:t>+</m:t>
                              </m:r>
                              <m:r>
                                <a:rPr lang="en-US" sz="2400" b="0" i="1" smtClean="0">
                                  <a:solidFill>
                                    <a:srgbClr val="FF0000"/>
                                  </a:solidFill>
                                  <a:latin typeface="Cambria Math"/>
                                </a:rPr>
                                <m:t>𝜆</m:t>
                              </m:r>
                              <m:r>
                                <a:rPr lang="en-US" sz="2400" b="0" i="1" smtClean="0">
                                  <a:solidFill>
                                    <a:srgbClr val="FF0000"/>
                                  </a:solidFill>
                                  <a:latin typeface="Cambria Math"/>
                                </a:rPr>
                                <m:t>𝐼</m:t>
                              </m:r>
                            </m:e>
                          </m:d>
                        </m:e>
                        <m:sup>
                          <m:r>
                            <a:rPr lang="en-US" sz="2400" b="0" i="1" smtClean="0">
                              <a:latin typeface="Cambria Math"/>
                            </a:rPr>
                            <m:t>−1</m:t>
                          </m:r>
                        </m:sup>
                      </m:sSup>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𝒚</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657600" y="3733800"/>
                <a:ext cx="3352800" cy="461665"/>
              </a:xfrm>
              <a:prstGeom prst="rect">
                <a:avLst/>
              </a:prstGeom>
              <a:blipFill rotWithShape="1">
                <a:blip r:embed="rId4"/>
                <a:stretch>
                  <a:fillRect b="-17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667125" y="4800600"/>
                <a:ext cx="3495025" cy="1774588"/>
              </a:xfrm>
              <a:prstGeom prst="rect">
                <a:avLst/>
              </a:prstGeom>
              <a:noFill/>
              <a:ln w="25400">
                <a:solidFill>
                  <a:schemeClr val="tx1"/>
                </a:solidFill>
              </a:ln>
            </p:spPr>
            <p:txBody>
              <a:bodyPr wrap="square" rtlCol="0">
                <a:spAutoFit/>
              </a:bodyPr>
              <a:lstStyle/>
              <a:p>
                <a:r>
                  <a:rPr lang="en-US" dirty="0" smtClean="0"/>
                  <a:t>Init: </a:t>
                </a:r>
                <a14:m>
                  <m:oMath xmlns:m="http://schemas.openxmlformats.org/officeDocument/2006/math">
                    <m:r>
                      <a:rPr lang="en-US" b="0" i="1" smtClean="0">
                        <a:latin typeface="Cambria Math"/>
                      </a:rPr>
                      <m:t>𝛽</m:t>
                    </m:r>
                    <m:r>
                      <a:rPr lang="en-US" b="0" i="1" smtClean="0">
                        <a:latin typeface="Cambria Math"/>
                      </a:rPr>
                      <m:t>=(0,0,…0)</m:t>
                    </m:r>
                  </m:oMath>
                </a14:m>
                <a:endParaRPr lang="en-US" dirty="0" smtClean="0"/>
              </a:p>
              <a:p>
                <a:endParaRPr lang="en-US" dirty="0"/>
              </a:p>
              <a:p>
                <a:r>
                  <a:rPr lang="en-US" dirty="0" smtClean="0"/>
                  <a:t>Repeat:</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𝛽</m:t>
                          </m:r>
                        </m:e>
                        <m:sup>
                          <m:r>
                            <a:rPr lang="en-US" b="0" i="1" smtClean="0">
                              <a:latin typeface="Cambria Math"/>
                            </a:rPr>
                            <m:t>𝑡</m:t>
                          </m:r>
                          <m:r>
                            <a:rPr lang="en-US" b="0" i="1" smtClean="0">
                              <a:latin typeface="Cambria Math"/>
                            </a:rPr>
                            <m:t>+1</m:t>
                          </m:r>
                        </m:sup>
                      </m:sSup>
                      <m:r>
                        <a:rPr lang="en-US" b="0" i="1" smtClean="0">
                          <a:latin typeface="Cambria Math"/>
                        </a:rPr>
                        <m:t>=</m:t>
                      </m:r>
                      <m:sSup>
                        <m:sSupPr>
                          <m:ctrlPr>
                            <a:rPr lang="en-US" b="0" i="1" smtClean="0">
                              <a:latin typeface="Cambria Math"/>
                            </a:rPr>
                          </m:ctrlPr>
                        </m:sSupPr>
                        <m:e>
                          <m:r>
                            <a:rPr lang="en-US" b="0" i="1" smtClean="0">
                              <a:latin typeface="Cambria Math"/>
                            </a:rPr>
                            <m:t>𝛽</m:t>
                          </m:r>
                        </m:e>
                        <m:sup>
                          <m:r>
                            <a:rPr lang="en-US" b="0" i="1" smtClean="0">
                              <a:latin typeface="Cambria Math"/>
                            </a:rPr>
                            <m:t>𝑡</m:t>
                          </m:r>
                        </m:sup>
                      </m:sSup>
                      <m:r>
                        <a:rPr lang="en-US" b="0" i="1" smtClean="0">
                          <a:solidFill>
                            <a:srgbClr val="FF0000"/>
                          </a:solidFill>
                          <a:latin typeface="Cambria Math"/>
                        </a:rPr>
                        <m:t>(1−</m:t>
                      </m:r>
                      <m:f>
                        <m:fPr>
                          <m:ctrlPr>
                            <a:rPr lang="en-US" b="0" i="1" smtClean="0">
                              <a:solidFill>
                                <a:srgbClr val="FF0000"/>
                              </a:solidFill>
                              <a:latin typeface="Cambria Math"/>
                            </a:rPr>
                          </m:ctrlPr>
                        </m:fPr>
                        <m:num>
                          <m:r>
                            <a:rPr lang="en-US" b="0" i="1" smtClean="0">
                              <a:solidFill>
                                <a:srgbClr val="FF0000"/>
                              </a:solidFill>
                              <a:latin typeface="Cambria Math"/>
                            </a:rPr>
                            <m:t>𝛼</m:t>
                          </m:r>
                        </m:num>
                        <m:den>
                          <m:r>
                            <a:rPr lang="en-US" b="0" i="1" smtClean="0">
                              <a:solidFill>
                                <a:srgbClr val="FF0000"/>
                              </a:solidFill>
                              <a:latin typeface="Cambria Math"/>
                            </a:rPr>
                            <m:t>𝑀</m:t>
                          </m:r>
                        </m:den>
                      </m:f>
                      <m:r>
                        <a:rPr lang="en-US" b="0" i="1" smtClean="0">
                          <a:solidFill>
                            <a:srgbClr val="FF0000"/>
                          </a:solidFill>
                          <a:latin typeface="Cambria Math"/>
                        </a:rPr>
                        <m:t>𝜆</m:t>
                      </m:r>
                      <m:r>
                        <a:rPr lang="en-US" b="0" i="1" smtClean="0">
                          <a:solidFill>
                            <a:srgbClr val="FF0000"/>
                          </a:solidFill>
                          <a:latin typeface="Cambria Math"/>
                        </a:rPr>
                        <m:t>)−</m:t>
                      </m:r>
                      <m:r>
                        <a:rPr lang="en-US" b="0" i="1" smtClean="0">
                          <a:latin typeface="Cambria Math"/>
                        </a:rPr>
                        <m:t>𝛼</m:t>
                      </m:r>
                      <m:f>
                        <m:fPr>
                          <m:ctrlPr>
                            <a:rPr lang="en-US" i="1">
                              <a:latin typeface="Cambria Math"/>
                            </a:rPr>
                          </m:ctrlPr>
                        </m:fPr>
                        <m:num>
                          <m:r>
                            <a:rPr lang="en-US" i="1">
                              <a:latin typeface="Cambria Math"/>
                            </a:rPr>
                            <m:t>𝜕</m:t>
                          </m:r>
                          <m:r>
                            <m:rPr>
                              <m:sty m:val="p"/>
                            </m:rPr>
                            <a:rPr lang="en-US">
                              <a:latin typeface="Cambria Math"/>
                            </a:rPr>
                            <m:t>Φ</m:t>
                          </m:r>
                          <m:r>
                            <a:rPr lang="en-US" i="1">
                              <a:latin typeface="Cambria Math"/>
                            </a:rPr>
                            <m:t>(</m:t>
                          </m:r>
                          <m:r>
                            <a:rPr lang="en-US" i="1">
                              <a:latin typeface="Cambria Math"/>
                            </a:rPr>
                            <m:t>𝛽</m:t>
                          </m:r>
                          <m:r>
                            <a:rPr lang="en-US" i="1">
                              <a:latin typeface="Cambria Math"/>
                            </a:rPr>
                            <m:t>)</m:t>
                          </m:r>
                        </m:num>
                        <m:den>
                          <m:r>
                            <a:rPr lang="en-US" i="1">
                              <a:latin typeface="Cambria Math"/>
                            </a:rPr>
                            <m:t>𝜕𝛽</m:t>
                          </m:r>
                        </m:den>
                      </m:f>
                    </m:oMath>
                  </m:oMathPara>
                </a14:m>
                <a:endParaRPr lang="en-US" dirty="0" smtClean="0"/>
              </a:p>
              <a:p>
                <a:r>
                  <a:rPr lang="en-US" dirty="0"/>
                  <a:t>U</a:t>
                </a:r>
                <a:r>
                  <a:rPr lang="en-US" dirty="0" smtClean="0"/>
                  <a:t>ntil converge.</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667125" y="4800600"/>
                <a:ext cx="3495025" cy="1774588"/>
              </a:xfrm>
              <a:prstGeom prst="rect">
                <a:avLst/>
              </a:prstGeom>
              <a:blipFill rotWithShape="1">
                <a:blip r:embed="rId5"/>
                <a:stretch>
                  <a:fillRect l="-1213" t="-1017" b="-3390"/>
                </a:stretch>
              </a:blipFill>
              <a:ln w="25400">
                <a:solidFill>
                  <a:schemeClr val="tx1"/>
                </a:solidFill>
              </a:ln>
            </p:spPr>
            <p:txBody>
              <a:bodyPr/>
              <a:lstStyle/>
              <a:p>
                <a:r>
                  <a:rPr lang="en-US">
                    <a:noFill/>
                  </a:rPr>
                  <a:t> </a:t>
                </a:r>
              </a:p>
            </p:txBody>
          </p:sp>
        </mc:Fallback>
      </mc:AlternateContent>
      <p:sp>
        <p:nvSpPr>
          <p:cNvPr id="12" name="Down Arrow 11"/>
          <p:cNvSpPr/>
          <p:nvPr/>
        </p:nvSpPr>
        <p:spPr>
          <a:xfrm>
            <a:off x="4886325" y="1714500"/>
            <a:ext cx="304800" cy="4572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ular Callout 3"/>
              <p:cNvSpPr/>
              <p:nvPr/>
            </p:nvSpPr>
            <p:spPr>
              <a:xfrm>
                <a:off x="6172200" y="2963694"/>
                <a:ext cx="1676400" cy="533400"/>
              </a:xfrm>
              <a:prstGeom prst="wedgeRectCallout">
                <a:avLst>
                  <a:gd name="adj1" fmla="val 30231"/>
                  <a:gd name="adj2" fmla="val -1034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Penalize large values in </a:t>
                </a:r>
                <a14:m>
                  <m:oMath xmlns:m="http://schemas.openxmlformats.org/officeDocument/2006/math">
                    <m:r>
                      <a:rPr lang="en-US" b="0" i="1" smtClean="0">
                        <a:solidFill>
                          <a:schemeClr val="tx1"/>
                        </a:solidFill>
                        <a:latin typeface="Cambria Math"/>
                      </a:rPr>
                      <m:t>𝛽</m:t>
                    </m:r>
                  </m:oMath>
                </a14:m>
                <a:endParaRPr lang="en-US" dirty="0">
                  <a:solidFill>
                    <a:schemeClr val="tx1"/>
                  </a:solidFill>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6172200" y="2963694"/>
                <a:ext cx="1676400" cy="533400"/>
              </a:xfrm>
              <a:prstGeom prst="wedgeRectCallout">
                <a:avLst>
                  <a:gd name="adj1" fmla="val 30231"/>
                  <a:gd name="adj2" fmla="val -103458"/>
                </a:avLst>
              </a:prstGeom>
              <a:blipFill rotWithShape="1">
                <a:blip r:embed="rId6"/>
                <a:stretch>
                  <a:fillRect b="-1571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56899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latin typeface="Arial" panose="020B0604020202020204" pitchFamily="34" charset="0"/>
                <a:ea typeface="Cambria Math" panose="02040503050406030204" pitchFamily="18" charset="0"/>
                <a:cs typeface="Arial" panose="020B0604020202020204" pitchFamily="34" charset="0"/>
              </a:rPr>
              <a:t>Why </a:t>
            </a:r>
            <a:r>
              <a:rPr lang="en-US" sz="3600" dirty="0" smtClean="0">
                <a:latin typeface="Arial" panose="020B0604020202020204" pitchFamily="34" charset="0"/>
                <a:ea typeface="Cambria Math" panose="02040503050406030204" pitchFamily="18" charset="0"/>
                <a:cs typeface="Arial" panose="020B0604020202020204" pitchFamily="34" charset="0"/>
              </a:rPr>
              <a:t>regularization?</a:t>
            </a:r>
            <a:endParaRPr lang="en-US" sz="3600" dirty="0">
              <a:latin typeface="Arial" panose="020B0604020202020204" pitchFamily="34" charset="0"/>
              <a:ea typeface="Cambria Math" panose="02040503050406030204" pitchFamily="18"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sz="2800" dirty="0" smtClean="0">
                <a:latin typeface="Arial" panose="020B0604020202020204" pitchFamily="34" charset="0"/>
                <a:ea typeface="Cambria Math" panose="02040503050406030204" pitchFamily="18" charset="0"/>
                <a:cs typeface="Arial" panose="020B0604020202020204" pitchFamily="34" charset="0"/>
              </a:rPr>
              <a:t>Handle small eigenvalues</a:t>
            </a: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Avoid dividing by small values by adding the </a:t>
            </a:r>
            <a:r>
              <a:rPr lang="en-US" sz="2400" dirty="0" err="1" smtClean="0">
                <a:latin typeface="Arial" panose="020B0604020202020204" pitchFamily="34" charset="0"/>
                <a:ea typeface="Cambria Math" panose="02040503050406030204" pitchFamily="18" charset="0"/>
                <a:cs typeface="Arial" panose="020B0604020202020204" pitchFamily="34" charset="0"/>
              </a:rPr>
              <a:t>regularizer</a:t>
            </a:r>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957209" y="2557176"/>
                <a:ext cx="249510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𝛽</m:t>
                      </m:r>
                      <m:r>
                        <a:rPr lang="en-US" sz="2400" b="0" i="1" smtClean="0">
                          <a:latin typeface="Cambria Math"/>
                        </a:rPr>
                        <m:t>=</m:t>
                      </m:r>
                      <m:sSup>
                        <m:sSupPr>
                          <m:ctrlPr>
                            <a:rPr lang="en-US" sz="2400" b="0" i="1" smtClean="0">
                              <a:latin typeface="Cambria Math"/>
                            </a:rPr>
                          </m:ctrlPr>
                        </m:sSupPr>
                        <m:e>
                          <m:d>
                            <m:dPr>
                              <m:ctrlPr>
                                <a:rPr lang="en-US" sz="2400" b="0" i="1" smtClean="0">
                                  <a:latin typeface="Cambria Math"/>
                                </a:rPr>
                              </m:ctrlPr>
                            </m:dPr>
                            <m:e>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𝑿</m:t>
                              </m:r>
                            </m:e>
                          </m:d>
                        </m:e>
                        <m:sup>
                          <m:r>
                            <a:rPr lang="en-US" sz="2400" b="0" i="1" smtClean="0">
                              <a:latin typeface="Cambria Math"/>
                            </a:rPr>
                            <m:t>−1</m:t>
                          </m:r>
                        </m:sup>
                      </m:sSup>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𝒚</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2957209" y="2557176"/>
                <a:ext cx="2495102" cy="461665"/>
              </a:xfrm>
              <a:prstGeom prst="rect">
                <a:avLst/>
              </a:prstGeom>
              <a:blipFill rotWithShape="1">
                <a:blip r:embed="rId3"/>
                <a:stretch>
                  <a:fillRect l="-1222" r="-48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6209" y="3623976"/>
                <a:ext cx="335280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𝛽</m:t>
                      </m:r>
                      <m:r>
                        <a:rPr lang="en-US" sz="2400" b="0" i="1" smtClean="0">
                          <a:latin typeface="Cambria Math"/>
                        </a:rPr>
                        <m:t>=</m:t>
                      </m:r>
                      <m:sSup>
                        <m:sSupPr>
                          <m:ctrlPr>
                            <a:rPr lang="en-US" sz="2400" b="0" i="1" smtClean="0">
                              <a:latin typeface="Cambria Math"/>
                            </a:rPr>
                          </m:ctrlPr>
                        </m:sSupPr>
                        <m:e>
                          <m:d>
                            <m:dPr>
                              <m:ctrlPr>
                                <a:rPr lang="en-US" sz="2400" b="0" i="1" smtClean="0">
                                  <a:latin typeface="Cambria Math"/>
                                </a:rPr>
                              </m:ctrlPr>
                            </m:dPr>
                            <m:e>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𝑿</m:t>
                              </m:r>
                              <m:r>
                                <a:rPr lang="en-US" sz="2400" b="1" i="1" smtClean="0">
                                  <a:solidFill>
                                    <a:srgbClr val="FF0000"/>
                                  </a:solidFill>
                                  <a:latin typeface="Cambria Math"/>
                                </a:rPr>
                                <m:t>+</m:t>
                              </m:r>
                              <m:r>
                                <a:rPr lang="en-US" sz="2400" b="0" i="1" smtClean="0">
                                  <a:solidFill>
                                    <a:srgbClr val="FF0000"/>
                                  </a:solidFill>
                                  <a:latin typeface="Cambria Math"/>
                                </a:rPr>
                                <m:t>𝜆</m:t>
                              </m:r>
                              <m:r>
                                <a:rPr lang="en-US" sz="2400" b="0" i="1" smtClean="0">
                                  <a:solidFill>
                                    <a:srgbClr val="FF0000"/>
                                  </a:solidFill>
                                  <a:latin typeface="Cambria Math"/>
                                </a:rPr>
                                <m:t>𝐼</m:t>
                              </m:r>
                            </m:e>
                          </m:d>
                        </m:e>
                        <m:sup>
                          <m:r>
                            <a:rPr lang="en-US" sz="2400" b="0" i="1" smtClean="0">
                              <a:latin typeface="Cambria Math"/>
                            </a:rPr>
                            <m:t>−1</m:t>
                          </m:r>
                        </m:sup>
                      </m:sSup>
                      <m:sSup>
                        <m:sSupPr>
                          <m:ctrlPr>
                            <a:rPr lang="en-US" sz="2400" i="1">
                              <a:latin typeface="Cambria Math"/>
                            </a:rPr>
                          </m:ctrlPr>
                        </m:sSupPr>
                        <m:e>
                          <m:r>
                            <a:rPr lang="en-US" sz="2400" b="1" i="1">
                              <a:latin typeface="Cambria Math"/>
                            </a:rPr>
                            <m:t>𝑿</m:t>
                          </m:r>
                        </m:e>
                        <m:sup>
                          <m:r>
                            <a:rPr lang="en-US" sz="2400" i="1">
                              <a:latin typeface="Cambria Math"/>
                            </a:rPr>
                            <m:t>𝑇</m:t>
                          </m:r>
                        </m:sup>
                      </m:sSup>
                      <m:r>
                        <a:rPr lang="en-US" sz="2400" b="1" i="1">
                          <a:latin typeface="Cambria Math"/>
                        </a:rPr>
                        <m:t>𝒚</m:t>
                      </m:r>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576209" y="3623976"/>
                <a:ext cx="3352800" cy="461665"/>
              </a:xfrm>
              <a:prstGeom prst="rect">
                <a:avLst/>
              </a:prstGeom>
              <a:blipFill rotWithShape="1">
                <a:blip r:embed="rId4"/>
                <a:stretch>
                  <a:fillRect b="-17105"/>
                </a:stretch>
              </a:blipFill>
            </p:spPr>
            <p:txBody>
              <a:bodyPr/>
              <a:lstStyle/>
              <a:p>
                <a:r>
                  <a:rPr lang="en-US">
                    <a:noFill/>
                  </a:rPr>
                  <a:t> </a:t>
                </a:r>
              </a:p>
            </p:txBody>
          </p:sp>
        </mc:Fallback>
      </mc:AlternateContent>
      <p:sp>
        <p:nvSpPr>
          <p:cNvPr id="6" name="Down Arrow 5"/>
          <p:cNvSpPr/>
          <p:nvPr/>
        </p:nvSpPr>
        <p:spPr>
          <a:xfrm>
            <a:off x="4100209" y="3137592"/>
            <a:ext cx="304800" cy="4572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166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latin typeface="Arial" panose="020B0604020202020204" pitchFamily="34" charset="0"/>
                <a:ea typeface="Cambria Math" panose="02040503050406030204" pitchFamily="18" charset="0"/>
                <a:cs typeface="Arial" panose="020B0604020202020204" pitchFamily="34" charset="0"/>
              </a:rPr>
              <a:t>Why </a:t>
            </a:r>
            <a:r>
              <a:rPr lang="en-US" sz="3600" dirty="0" smtClean="0">
                <a:latin typeface="Arial" panose="020B0604020202020204" pitchFamily="34" charset="0"/>
                <a:ea typeface="Cambria Math" panose="02040503050406030204" pitchFamily="18" charset="0"/>
                <a:cs typeface="Arial" panose="020B0604020202020204" pitchFamily="34" charset="0"/>
              </a:rPr>
              <a:t>regularization?</a:t>
            </a:r>
            <a:endParaRPr lang="en-US" sz="3600" dirty="0">
              <a:latin typeface="Arial" panose="020B0604020202020204" pitchFamily="34" charset="0"/>
              <a:ea typeface="Cambria Math" panose="02040503050406030204" pitchFamily="18" charset="0"/>
              <a:cs typeface="Arial" panose="020B0604020202020204" pitchFamily="34" charset="0"/>
            </a:endParaRPr>
          </a:p>
        </p:txBody>
      </p:sp>
      <p:sp>
        <p:nvSpPr>
          <p:cNvPr id="3" name="Content Placeholder 2"/>
          <p:cNvSpPr>
            <a:spLocks noGrp="1"/>
          </p:cNvSpPr>
          <p:nvPr>
            <p:ph idx="1"/>
          </p:nvPr>
        </p:nvSpPr>
        <p:spPr>
          <a:xfrm>
            <a:off x="457200" y="1143000"/>
            <a:ext cx="7696200" cy="4983163"/>
          </a:xfrm>
        </p:spPr>
        <p:txBody>
          <a:bodyPr/>
          <a:lstStyle/>
          <a:p>
            <a:r>
              <a:rPr lang="en-US" dirty="0" smtClean="0">
                <a:latin typeface="Arial" panose="020B0604020202020204" pitchFamily="34" charset="0"/>
                <a:ea typeface="Cambria Math" panose="02040503050406030204" pitchFamily="18" charset="0"/>
                <a:cs typeface="Arial" panose="020B0604020202020204" pitchFamily="34" charset="0"/>
              </a:rPr>
              <a:t>Avoid over-fitting: </a:t>
            </a: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Over fitting</a:t>
            </a: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Small parameters </a:t>
            </a:r>
            <a:r>
              <a:rPr lang="en-US" sz="24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a:t>
            </a:r>
            <a:r>
              <a:rPr lang="en-US" sz="2400" dirty="0" smtClean="0">
                <a:latin typeface="Arial" panose="020B0604020202020204" pitchFamily="34" charset="0"/>
                <a:ea typeface="Cambria Math" panose="02040503050406030204" pitchFamily="18" charset="0"/>
                <a:cs typeface="Arial" panose="020B0604020202020204" pitchFamily="34" charset="0"/>
              </a:rPr>
              <a:t> simpler model </a:t>
            </a:r>
            <a:r>
              <a:rPr lang="en-US" sz="2400" dirty="0" smtClean="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t></a:t>
            </a:r>
            <a:r>
              <a:rPr lang="en-US" sz="2400" dirty="0" smtClean="0">
                <a:latin typeface="Arial" panose="020B0604020202020204" pitchFamily="34" charset="0"/>
                <a:ea typeface="Cambria Math" panose="02040503050406030204" pitchFamily="18" charset="0"/>
                <a:cs typeface="Arial" panose="020B0604020202020204" pitchFamily="34" charset="0"/>
              </a:rPr>
              <a:t> less prone to over-fitting</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
        <p:nvSpPr>
          <p:cNvPr id="4" name="Line 4"/>
          <p:cNvSpPr>
            <a:spLocks noChangeShapeType="1"/>
          </p:cNvSpPr>
          <p:nvPr/>
        </p:nvSpPr>
        <p:spPr bwMode="auto">
          <a:xfrm>
            <a:off x="2163542" y="3266332"/>
            <a:ext cx="0" cy="2581656"/>
          </a:xfrm>
          <a:prstGeom prst="line">
            <a:avLst/>
          </a:prstGeom>
          <a:noFill/>
          <a:ln w="2857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Line 5"/>
          <p:cNvSpPr>
            <a:spLocks noChangeShapeType="1"/>
          </p:cNvSpPr>
          <p:nvPr/>
        </p:nvSpPr>
        <p:spPr bwMode="auto">
          <a:xfrm>
            <a:off x="2144492" y="5847988"/>
            <a:ext cx="4342241"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 name="Oval 6"/>
          <p:cNvSpPr/>
          <p:nvPr/>
        </p:nvSpPr>
        <p:spPr>
          <a:xfrm>
            <a:off x="3581400" y="4518609"/>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38600" y="455716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22305" y="41910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91974" y="42291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01444" y="4935166"/>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6029533" y="589347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a:rPr>
                        <m:t>𝒙</m:t>
                      </m:r>
                    </m:oMath>
                  </m:oMathPara>
                </a14:m>
                <a:endParaRPr lang="en-US"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6029533" y="5893470"/>
                <a:ext cx="36798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734322" y="345170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𝑦</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734322" y="3451704"/>
                <a:ext cx="367986" cy="369332"/>
              </a:xfrm>
              <a:prstGeom prst="rect">
                <a:avLst/>
              </a:prstGeom>
              <a:blipFill rotWithShape="1">
                <a:blip r:embed="rId3"/>
                <a:stretch>
                  <a:fillRect b="-4918"/>
                </a:stretch>
              </a:blipFill>
            </p:spPr>
            <p:txBody>
              <a:bodyPr/>
              <a:lstStyle/>
              <a:p>
                <a:r>
                  <a:rPr lang="en-US">
                    <a:noFill/>
                  </a:rPr>
                  <a:t> </a:t>
                </a:r>
              </a:p>
            </p:txBody>
          </p:sp>
        </mc:Fallback>
      </mc:AlternateContent>
      <p:sp>
        <p:nvSpPr>
          <p:cNvPr id="24" name="Freeform 23"/>
          <p:cNvSpPr/>
          <p:nvPr/>
        </p:nvSpPr>
        <p:spPr>
          <a:xfrm>
            <a:off x="3365770" y="3955398"/>
            <a:ext cx="1551047" cy="1219717"/>
          </a:xfrm>
          <a:custGeom>
            <a:avLst/>
            <a:gdLst>
              <a:gd name="connsiteX0" fmla="*/ 0 w 1551047"/>
              <a:gd name="connsiteY0" fmla="*/ 1219717 h 1219717"/>
              <a:gd name="connsiteX1" fmla="*/ 136187 w 1551047"/>
              <a:gd name="connsiteY1" fmla="*/ 888976 h 1219717"/>
              <a:gd name="connsiteX2" fmla="*/ 282102 w 1551047"/>
              <a:gd name="connsiteY2" fmla="*/ 431776 h 1219717"/>
              <a:gd name="connsiteX3" fmla="*/ 447473 w 1551047"/>
              <a:gd name="connsiteY3" fmla="*/ 373411 h 1219717"/>
              <a:gd name="connsiteX4" fmla="*/ 807396 w 1551047"/>
              <a:gd name="connsiteY4" fmla="*/ 752789 h 1219717"/>
              <a:gd name="connsiteX5" fmla="*/ 982494 w 1551047"/>
              <a:gd name="connsiteY5" fmla="*/ 431776 h 1219717"/>
              <a:gd name="connsiteX6" fmla="*/ 1070043 w 1551047"/>
              <a:gd name="connsiteY6" fmla="*/ 52398 h 1219717"/>
              <a:gd name="connsiteX7" fmla="*/ 1264596 w 1551047"/>
              <a:gd name="connsiteY7" fmla="*/ 52398 h 1219717"/>
              <a:gd name="connsiteX8" fmla="*/ 1429966 w 1551047"/>
              <a:gd name="connsiteY8" fmla="*/ 509598 h 1219717"/>
              <a:gd name="connsiteX9" fmla="*/ 1536970 w 1551047"/>
              <a:gd name="connsiteY9" fmla="*/ 587419 h 1219717"/>
              <a:gd name="connsiteX10" fmla="*/ 1546698 w 1551047"/>
              <a:gd name="connsiteY10" fmla="*/ 587419 h 121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047" h="1219717">
                <a:moveTo>
                  <a:pt x="0" y="1219717"/>
                </a:moveTo>
                <a:cubicBezTo>
                  <a:pt x="44585" y="1120008"/>
                  <a:pt x="89170" y="1020299"/>
                  <a:pt x="136187" y="888976"/>
                </a:cubicBezTo>
                <a:cubicBezTo>
                  <a:pt x="183204" y="757653"/>
                  <a:pt x="230221" y="517703"/>
                  <a:pt x="282102" y="431776"/>
                </a:cubicBezTo>
                <a:cubicBezTo>
                  <a:pt x="333983" y="345849"/>
                  <a:pt x="359924" y="319909"/>
                  <a:pt x="447473" y="373411"/>
                </a:cubicBezTo>
                <a:cubicBezTo>
                  <a:pt x="535022" y="426913"/>
                  <a:pt x="718226" y="743062"/>
                  <a:pt x="807396" y="752789"/>
                </a:cubicBezTo>
                <a:cubicBezTo>
                  <a:pt x="896566" y="762516"/>
                  <a:pt x="938720" y="548508"/>
                  <a:pt x="982494" y="431776"/>
                </a:cubicBezTo>
                <a:cubicBezTo>
                  <a:pt x="1026269" y="315044"/>
                  <a:pt x="1023026" y="115628"/>
                  <a:pt x="1070043" y="52398"/>
                </a:cubicBezTo>
                <a:cubicBezTo>
                  <a:pt x="1117060" y="-10832"/>
                  <a:pt x="1204609" y="-23802"/>
                  <a:pt x="1264596" y="52398"/>
                </a:cubicBezTo>
                <a:cubicBezTo>
                  <a:pt x="1324583" y="128598"/>
                  <a:pt x="1384570" y="420428"/>
                  <a:pt x="1429966" y="509598"/>
                </a:cubicBezTo>
                <a:cubicBezTo>
                  <a:pt x="1475362" y="598768"/>
                  <a:pt x="1517515" y="574449"/>
                  <a:pt x="1536970" y="587419"/>
                </a:cubicBezTo>
                <a:cubicBezTo>
                  <a:pt x="1556425" y="600389"/>
                  <a:pt x="1551561" y="593904"/>
                  <a:pt x="1546698" y="5874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00017" y="3944552"/>
            <a:ext cx="76200" cy="76200"/>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21199160">
            <a:off x="2861553" y="3780879"/>
            <a:ext cx="2354094" cy="1371600"/>
          </a:xfrm>
          <a:custGeom>
            <a:avLst/>
            <a:gdLst>
              <a:gd name="connsiteX0" fmla="*/ 0 w 2354094"/>
              <a:gd name="connsiteY0" fmla="*/ 1371600 h 1371600"/>
              <a:gd name="connsiteX1" fmla="*/ 953311 w 2354094"/>
              <a:gd name="connsiteY1" fmla="*/ 739302 h 1371600"/>
              <a:gd name="connsiteX2" fmla="*/ 1926077 w 2354094"/>
              <a:gd name="connsiteY2" fmla="*/ 486383 h 1371600"/>
              <a:gd name="connsiteX3" fmla="*/ 2354094 w 2354094"/>
              <a:gd name="connsiteY3" fmla="*/ 0 h 1371600"/>
              <a:gd name="connsiteX4" fmla="*/ 2354094 w 2354094"/>
              <a:gd name="connsiteY4" fmla="*/ 0 h 1371600"/>
              <a:gd name="connsiteX5" fmla="*/ 2354094 w 2354094"/>
              <a:gd name="connsiteY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094" h="1371600">
                <a:moveTo>
                  <a:pt x="0" y="1371600"/>
                </a:moveTo>
                <a:cubicBezTo>
                  <a:pt x="316149" y="1129219"/>
                  <a:pt x="632298" y="886838"/>
                  <a:pt x="953311" y="739302"/>
                </a:cubicBezTo>
                <a:cubicBezTo>
                  <a:pt x="1274324" y="591766"/>
                  <a:pt x="1692613" y="609600"/>
                  <a:pt x="1926077" y="486383"/>
                </a:cubicBezTo>
                <a:cubicBezTo>
                  <a:pt x="2159541" y="363166"/>
                  <a:pt x="2354094" y="0"/>
                  <a:pt x="2354094" y="0"/>
                </a:cubicBezTo>
                <a:lnTo>
                  <a:pt x="2354094" y="0"/>
                </a:lnTo>
                <a:lnTo>
                  <a:pt x="2354094"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ular Callout 26"/>
          <p:cNvSpPr/>
          <p:nvPr/>
        </p:nvSpPr>
        <p:spPr>
          <a:xfrm>
            <a:off x="5486400" y="4800600"/>
            <a:ext cx="2438400" cy="641215"/>
          </a:xfrm>
          <a:prstGeom prst="wedgeRectCallout">
            <a:avLst>
              <a:gd name="adj1" fmla="val -97321"/>
              <a:gd name="adj2" fmla="val -76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Over fit: hard to generalize to new data</a:t>
            </a:r>
            <a:endParaRPr lang="en-US" dirty="0">
              <a:solidFill>
                <a:schemeClr val="tx1"/>
              </a:solidFill>
            </a:endParaRPr>
          </a:p>
        </p:txBody>
      </p:sp>
      <p:sp>
        <p:nvSpPr>
          <p:cNvPr id="28" name="Rectangular Callout 27"/>
          <p:cNvSpPr/>
          <p:nvPr/>
        </p:nvSpPr>
        <p:spPr>
          <a:xfrm>
            <a:off x="5715000" y="3707629"/>
            <a:ext cx="2209800" cy="802594"/>
          </a:xfrm>
          <a:prstGeom prst="wedgeRectCallout">
            <a:avLst>
              <a:gd name="adj1" fmla="val -76323"/>
              <a:gd name="adj2" fmla="val -391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Smaller parameters make a simpler (better) model</a:t>
            </a:r>
            <a:endParaRPr lang="en-US" dirty="0">
              <a:solidFill>
                <a:schemeClr val="tx1"/>
              </a:solidFill>
            </a:endParaRPr>
          </a:p>
        </p:txBody>
      </p:sp>
    </p:spTree>
    <p:extLst>
      <p:ext uri="{BB962C8B-B14F-4D97-AF65-F5344CB8AC3E}">
        <p14:creationId xmlns:p14="http://schemas.microsoft.com/office/powerpoint/2010/main" val="37073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L1 regularization (Lasso)</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7696200" cy="4983163"/>
              </a:xfrm>
            </p:spPr>
            <p:txBody>
              <a:bodyPr/>
              <a:lstStyle/>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Some features may be irrelevant but still have a small non-zero coefficient in </a:t>
                </a:r>
                <a14:m>
                  <m:oMath xmlns:m="http://schemas.openxmlformats.org/officeDocument/2006/math">
                    <m:r>
                      <a:rPr lang="en-US" sz="2400" b="0" i="1" smtClean="0">
                        <a:latin typeface="Cambria Math"/>
                        <a:ea typeface="Cambria Math" panose="02040503050406030204" pitchFamily="18" charset="0"/>
                        <a:cs typeface="Arial" panose="020B0604020202020204" pitchFamily="34" charset="0"/>
                      </a:rPr>
                      <m:t>𝛽</m:t>
                    </m:r>
                  </m:oMath>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L1 regularization pushes small values of </a:t>
                </a:r>
                <a14:m>
                  <m:oMath xmlns:m="http://schemas.openxmlformats.org/officeDocument/2006/math">
                    <m:r>
                      <a:rPr lang="en-US" sz="2400" b="0" i="1" smtClean="0">
                        <a:latin typeface="Cambria Math"/>
                        <a:ea typeface="Cambria Math" panose="02040503050406030204" pitchFamily="18" charset="0"/>
                        <a:cs typeface="Arial" panose="020B0604020202020204" pitchFamily="34" charset="0"/>
                      </a:rPr>
                      <m:t>𝛽</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 to zero</a:t>
                </a:r>
              </a:p>
              <a:p>
                <a:pPr lvl="1"/>
                <a:r>
                  <a:rPr lang="en-US" sz="2400" dirty="0" smtClean="0">
                    <a:latin typeface="Arial" panose="020B0604020202020204" pitchFamily="34" charset="0"/>
                    <a:ea typeface="Cambria Math" panose="02040503050406030204" pitchFamily="18" charset="0"/>
                    <a:cs typeface="Arial" panose="020B0604020202020204" pitchFamily="34" charset="0"/>
                  </a:rPr>
                  <a:t>“Sparse representation”</a:t>
                </a:r>
                <a:endParaRPr lang="en-US" sz="24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2"/>
                <a:stretch>
                  <a:fillRect r="-554"/>
                </a:stretch>
              </a:blipFill>
            </p:spPr>
            <p:txBody>
              <a:bodyPr/>
              <a:lstStyle/>
              <a:p>
                <a:r>
                  <a:rPr lang="en-US">
                    <a:noFill/>
                  </a:rPr>
                  <a:t> </a:t>
                </a:r>
              </a:p>
            </p:txBody>
          </p:sp>
        </mc:Fallback>
      </mc:AlternateContent>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00150"/>
            <a:ext cx="54197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591" y="2145354"/>
            <a:ext cx="5419725" cy="6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a:off x="4495800" y="1676400"/>
            <a:ext cx="304800" cy="4572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13476" y="2145354"/>
            <a:ext cx="685800" cy="5334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14288" y="1172993"/>
            <a:ext cx="685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164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9782" t="12743" r="16869" b="14118"/>
          <a:stretch/>
        </p:blipFill>
        <p:spPr>
          <a:xfrm>
            <a:off x="6324600" y="1769918"/>
            <a:ext cx="2713503" cy="2349623"/>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What is clustering?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5791200" cy="4754563"/>
          </a:xfrm>
        </p:spPr>
        <p:txBody>
          <a:bodyPr>
            <a:normAutofit/>
          </a:bodyPr>
          <a:lstStyle/>
          <a:p>
            <a:pPr>
              <a:lnSpc>
                <a:spcPct val="150000"/>
              </a:lnSpc>
            </a:pPr>
            <a:r>
              <a:rPr lang="en-US" sz="2400" dirty="0" smtClean="0">
                <a:latin typeface="Arial" panose="020B0604020202020204" pitchFamily="34" charset="0"/>
                <a:cs typeface="Arial" panose="020B0604020202020204" pitchFamily="34" charset="0"/>
              </a:rPr>
              <a:t>“Grouping”</a:t>
            </a:r>
          </a:p>
          <a:p>
            <a:pPr lvl="1">
              <a:lnSpc>
                <a:spcPct val="150000"/>
              </a:lnSpc>
            </a:pPr>
            <a:r>
              <a:rPr lang="en-US" sz="2000" dirty="0" smtClean="0">
                <a:latin typeface="Arial" panose="020B0604020202020204" pitchFamily="34" charset="0"/>
                <a:cs typeface="Arial" panose="020B0604020202020204" pitchFamily="34" charset="0"/>
              </a:rPr>
              <a:t>A fundamental part in signal processing</a:t>
            </a:r>
          </a:p>
          <a:p>
            <a:pPr>
              <a:lnSpc>
                <a:spcPct val="150000"/>
              </a:lnSpc>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U</a:t>
            </a:r>
            <a:r>
              <a:rPr lang="en-US" sz="2400" dirty="0" smtClean="0">
                <a:latin typeface="Arial" panose="020B0604020202020204" pitchFamily="34" charset="0"/>
                <a:cs typeface="Arial" panose="020B0604020202020204" pitchFamily="34" charset="0"/>
              </a:rPr>
              <a:t>nsupervised </a:t>
            </a:r>
            <a:r>
              <a:rPr lang="en-US" sz="2400" dirty="0">
                <a:latin typeface="Arial" panose="020B0604020202020204" pitchFamily="34" charset="0"/>
                <a:cs typeface="Arial" panose="020B0604020202020204" pitchFamily="34" charset="0"/>
              </a:rPr>
              <a:t>classification”</a:t>
            </a:r>
          </a:p>
          <a:p>
            <a:pPr>
              <a:lnSpc>
                <a:spcPct val="150000"/>
              </a:lnSpc>
            </a:pPr>
            <a:r>
              <a:rPr lang="en-US" sz="2400" dirty="0" smtClean="0">
                <a:latin typeface="Arial" panose="020B0604020202020204" pitchFamily="34" charset="0"/>
                <a:cs typeface="Arial" panose="020B0604020202020204" pitchFamily="34" charset="0"/>
              </a:rPr>
              <a:t>Assign the same label to data points that are </a:t>
            </a:r>
            <a:r>
              <a:rPr lang="en-US" sz="2400" i="1" u="sng" dirty="0" smtClean="0">
                <a:latin typeface="Arial" panose="020B0604020202020204" pitchFamily="34" charset="0"/>
                <a:cs typeface="Arial" panose="020B0604020202020204" pitchFamily="34" charset="0"/>
              </a:rPr>
              <a:t>close</a:t>
            </a:r>
            <a:r>
              <a:rPr lang="en-US" sz="2400" dirty="0" smtClean="0">
                <a:latin typeface="Arial" panose="020B0604020202020204" pitchFamily="34" charset="0"/>
                <a:cs typeface="Arial" panose="020B0604020202020204" pitchFamily="34" charset="0"/>
              </a:rPr>
              <a:t> to each other</a:t>
            </a:r>
          </a:p>
        </p:txBody>
      </p:sp>
      <p:sp>
        <p:nvSpPr>
          <p:cNvPr id="4" name="TextBox 3"/>
          <p:cNvSpPr txBox="1"/>
          <p:nvPr/>
        </p:nvSpPr>
        <p:spPr>
          <a:xfrm>
            <a:off x="950022" y="4724400"/>
            <a:ext cx="1300356" cy="584775"/>
          </a:xfrm>
          <a:prstGeom prst="rect">
            <a:avLst/>
          </a:prstGeom>
          <a:noFill/>
        </p:spPr>
        <p:txBody>
          <a:bodyPr wrap="none" rtlCol="0">
            <a:spAutoFit/>
          </a:bodyPr>
          <a:lstStyle/>
          <a:p>
            <a:r>
              <a:rPr lang="en-US" sz="3200" b="1" i="1" dirty="0" smtClean="0">
                <a:solidFill>
                  <a:srgbClr val="0000FF"/>
                </a:solidFill>
                <a:latin typeface="Arial" panose="020B0604020202020204" pitchFamily="34" charset="0"/>
                <a:cs typeface="Arial" panose="020B0604020202020204" pitchFamily="34" charset="0"/>
              </a:rPr>
              <a:t>Why?</a:t>
            </a:r>
            <a:endParaRPr lang="en-US" sz="3200" b="1"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1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ea typeface="Cambria Math" panose="02040503050406030204" pitchFamily="18" charset="0"/>
                <a:cs typeface="Arial" panose="020B0604020202020204" pitchFamily="34" charset="0"/>
              </a:rPr>
              <a:t>How does </a:t>
            </a:r>
            <a:r>
              <a:rPr lang="en-US" sz="3600" dirty="0">
                <a:latin typeface="Arial" panose="020B0604020202020204" pitchFamily="34" charset="0"/>
                <a:ea typeface="Cambria Math" panose="02040503050406030204" pitchFamily="18" charset="0"/>
                <a:cs typeface="Arial" panose="020B0604020202020204" pitchFamily="34" charset="0"/>
              </a:rPr>
              <a:t>it </a:t>
            </a:r>
            <a:r>
              <a:rPr lang="en-US" sz="3600" dirty="0" smtClean="0">
                <a:latin typeface="Arial" panose="020B0604020202020204" pitchFamily="34" charset="0"/>
                <a:ea typeface="Cambria Math" panose="02040503050406030204" pitchFamily="18" charset="0"/>
                <a:cs typeface="Arial" panose="020B0604020202020204" pitchFamily="34" charset="0"/>
              </a:rPr>
              <a:t>work?</a:t>
            </a:r>
            <a:endParaRPr lang="en-US" sz="3600" dirty="0">
              <a:latin typeface="Arial" panose="020B0604020202020204" pitchFamily="34"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7696200" cy="4983163"/>
              </a:xfrm>
            </p:spPr>
            <p:txBody>
              <a:bodyPr/>
              <a:lstStyle/>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endParaRPr lang="en-US" sz="2800" dirty="0">
                  <a:latin typeface="Arial" panose="020B0604020202020204" pitchFamily="34" charset="0"/>
                  <a:ea typeface="Cambria Math" panose="02040503050406030204" pitchFamily="18" charset="0"/>
                  <a:cs typeface="Arial" panose="020B0604020202020204" pitchFamily="34" charset="0"/>
                </a:endParaRPr>
              </a:p>
              <a:p>
                <a:endParaRPr lang="en-US" sz="2800" dirty="0" smtClean="0">
                  <a:latin typeface="Arial" panose="020B0604020202020204" pitchFamily="34" charset="0"/>
                  <a:ea typeface="Cambria Math" panose="02040503050406030204" pitchFamily="18" charset="0"/>
                  <a:cs typeface="Arial" panose="020B0604020202020204" pitchFamily="34" charset="0"/>
                </a:endParaRPr>
              </a:p>
              <a:p>
                <a:pPr lvl="1"/>
                <a:endParaRPr lang="en-US" sz="1800" dirty="0" smtClean="0">
                  <a:latin typeface="Arial" panose="020B0604020202020204" pitchFamily="34" charset="0"/>
                  <a:ea typeface="Cambria Math" panose="02040503050406030204" pitchFamily="18" charset="0"/>
                  <a:cs typeface="Arial" panose="020B0604020202020204" pitchFamily="34" charset="0"/>
                </a:endParaRPr>
              </a:p>
              <a:p>
                <a:pPr lvl="1"/>
                <a:r>
                  <a:rPr lang="en-US" sz="1800" dirty="0" smtClean="0">
                    <a:latin typeface="Arial" panose="020B0604020202020204" pitchFamily="34" charset="0"/>
                    <a:ea typeface="Cambria Math" panose="02040503050406030204" pitchFamily="18" charset="0"/>
                    <a:cs typeface="Arial" panose="020B0604020202020204" pitchFamily="34" charset="0"/>
                  </a:rPr>
                  <a:t>When </a:t>
                </a:r>
                <a14:m>
                  <m:oMath xmlns:m="http://schemas.openxmlformats.org/officeDocument/2006/math">
                    <m:r>
                      <a:rPr lang="en-US" sz="1800" b="0" i="1" smtClean="0">
                        <a:latin typeface="Cambria Math"/>
                        <a:ea typeface="Cambria Math" panose="02040503050406030204" pitchFamily="18" charset="0"/>
                        <a:cs typeface="Arial" panose="020B0604020202020204" pitchFamily="34" charset="0"/>
                      </a:rPr>
                      <m:t>𝛽</m:t>
                    </m:r>
                  </m:oMath>
                </a14:m>
                <a:r>
                  <a:rPr lang="en-US" sz="1800" dirty="0" smtClean="0">
                    <a:latin typeface="Arial" panose="020B0604020202020204" pitchFamily="34" charset="0"/>
                    <a:ea typeface="Cambria Math" panose="02040503050406030204" pitchFamily="18" charset="0"/>
                    <a:cs typeface="Arial" panose="020B0604020202020204" pitchFamily="34" charset="0"/>
                  </a:rPr>
                  <a:t> is small, the L1 penalty is much larger than squared penalty.</a:t>
                </a:r>
              </a:p>
              <a:p>
                <a:pPr lvl="1"/>
                <a:r>
                  <a:rPr lang="en-US" sz="1800" dirty="0" smtClean="0">
                    <a:latin typeface="Arial" panose="020B0604020202020204" pitchFamily="34" charset="0"/>
                    <a:ea typeface="Cambria Math" panose="02040503050406030204" pitchFamily="18" charset="0"/>
                    <a:cs typeface="Arial" panose="020B0604020202020204" pitchFamily="34" charset="0"/>
                  </a:rPr>
                  <a:t>Causes trouble in </a:t>
                </a:r>
                <a:r>
                  <a:rPr lang="en-US" sz="1800" dirty="0">
                    <a:latin typeface="Arial" panose="020B0604020202020204" pitchFamily="34" charset="0"/>
                    <a:ea typeface="Cambria Math" panose="02040503050406030204" pitchFamily="18" charset="0"/>
                    <a:cs typeface="Arial" panose="020B0604020202020204" pitchFamily="34" charset="0"/>
                  </a:rPr>
                  <a:t>optimization (gradient </a:t>
                </a:r>
                <a:r>
                  <a:rPr lang="en-US" sz="1800" dirty="0" smtClean="0">
                    <a:latin typeface="Arial" panose="020B0604020202020204" pitchFamily="34" charset="0"/>
                    <a:ea typeface="Cambria Math" panose="02040503050406030204" pitchFamily="18" charset="0"/>
                    <a:cs typeface="Arial" panose="020B0604020202020204" pitchFamily="34" charset="0"/>
                  </a:rPr>
                  <a:t>non-continuity</a:t>
                </a:r>
                <a:r>
                  <a:rPr lang="en-US" sz="1800" dirty="0">
                    <a:latin typeface="Arial" panose="020B0604020202020204" pitchFamily="34" charset="0"/>
                    <a:ea typeface="Cambria Math" panose="02040503050406030204" pitchFamily="18"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2"/>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57" y="1240641"/>
            <a:ext cx="3510488" cy="288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907" y="1219200"/>
            <a:ext cx="3510488" cy="287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92064" y="3704083"/>
            <a:ext cx="312274" cy="2932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198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latin typeface="Arial" panose="020B0604020202020204" pitchFamily="34" charset="0"/>
                <a:cs typeface="Arial" panose="020B0604020202020204" pitchFamily="34" charset="0"/>
              </a:rPr>
              <a:t>Summary</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7696200" cy="4983163"/>
              </a:xfrm>
            </p:spPr>
            <p:txBody>
              <a:bodyPr>
                <a:noAutofit/>
              </a:bodyPr>
              <a:lstStyle/>
              <a:p>
                <a:r>
                  <a:rPr lang="en-US" sz="2800" dirty="0" smtClean="0">
                    <a:latin typeface="Arial" panose="020B0604020202020204" pitchFamily="34" charset="0"/>
                    <a:cs typeface="Arial" panose="020B0604020202020204" pitchFamily="34" charset="0"/>
                  </a:rPr>
                  <a:t>Linear regression</a:t>
                </a:r>
              </a:p>
              <a:p>
                <a:pPr lvl="1"/>
                <a:r>
                  <a:rPr lang="en-US" sz="2200" dirty="0" smtClean="0">
                    <a:latin typeface="Arial" panose="020B0604020202020204" pitchFamily="34" charset="0"/>
                    <a:cs typeface="Arial" panose="020B0604020202020204" pitchFamily="34" charset="0"/>
                  </a:rPr>
                  <a:t>Linear model + Gaussian noise</a:t>
                </a:r>
              </a:p>
              <a:p>
                <a:pPr lvl="1"/>
                <a:r>
                  <a:rPr lang="en-US" sz="2200" dirty="0" smtClean="0">
                    <a:latin typeface="Arial" panose="020B0604020202020204" pitchFamily="34" charset="0"/>
                    <a:cs typeface="Arial" panose="020B0604020202020204" pitchFamily="34" charset="0"/>
                  </a:rPr>
                  <a:t>Parameter estimation by MLE </a:t>
                </a:r>
                <a:r>
                  <a:rPr lang="en-US" sz="2200" dirty="0" smtClean="0">
                    <a:latin typeface="Arial" panose="020B0604020202020204" pitchFamily="34" charset="0"/>
                    <a:cs typeface="Arial" panose="020B0604020202020204" pitchFamily="34" charset="0"/>
                    <a:sym typeface="Wingdings" panose="05000000000000000000" pitchFamily="2" charset="2"/>
                  </a:rPr>
                  <a:t> Least squares</a:t>
                </a:r>
                <a:endParaRPr lang="en-US" sz="2200" dirty="0" smtClean="0">
                  <a:latin typeface="Arial" panose="020B0604020202020204" pitchFamily="34" charset="0"/>
                  <a:cs typeface="Arial" panose="020B0604020202020204" pitchFamily="34" charset="0"/>
                </a:endParaRPr>
              </a:p>
              <a:p>
                <a:pPr lvl="1"/>
                <a:r>
                  <a:rPr lang="en-US" sz="2200" dirty="0" smtClean="0">
                    <a:latin typeface="Arial" panose="020B0604020202020204" pitchFamily="34" charset="0"/>
                    <a:cs typeface="Arial" panose="020B0604020202020204" pitchFamily="34" charset="0"/>
                  </a:rPr>
                  <a:t>Solving least square by the normal equation</a:t>
                </a:r>
              </a:p>
              <a:p>
                <a:pPr lvl="1"/>
                <a:r>
                  <a:rPr lang="en-US" sz="2200" dirty="0" smtClean="0">
                    <a:latin typeface="Arial" panose="020B0604020202020204" pitchFamily="34" charset="0"/>
                    <a:cs typeface="Arial" panose="020B0604020202020204" pitchFamily="34" charset="0"/>
                  </a:rPr>
                  <a:t>Or by gradient descent for high dimension</a:t>
                </a:r>
              </a:p>
              <a:p>
                <a:endParaRPr lang="en-US" sz="20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How to interpret a regression model</a:t>
                </a:r>
                <a:r>
                  <a:rPr lang="en-US" sz="2400" dirty="0" smtClean="0">
                    <a:latin typeface="Arial" panose="020B0604020202020204" pitchFamily="34" charset="0"/>
                    <a:cs typeface="Arial" panose="020B0604020202020204" pitchFamily="34" charset="0"/>
                  </a:rPr>
                  <a:t> </a:t>
                </a:r>
              </a:p>
              <a:p>
                <a:pPr lvl="1"/>
                <a14:m>
                  <m:oMath xmlns:m="http://schemas.openxmlformats.org/officeDocument/2006/math">
                    <m:sSup>
                      <m:sSupPr>
                        <m:ctrlPr>
                          <a:rPr lang="en-US" sz="2400" b="0" i="1" dirty="0" smtClean="0">
                            <a:latin typeface="Cambria Math"/>
                            <a:cs typeface="Arial" panose="020B0604020202020204" pitchFamily="34" charset="0"/>
                          </a:rPr>
                        </m:ctrlPr>
                      </m:sSupPr>
                      <m:e>
                        <m:r>
                          <a:rPr lang="en-US" sz="2400" i="1" dirty="0" smtClean="0">
                            <a:latin typeface="Cambria Math"/>
                            <a:cs typeface="Arial" panose="020B0604020202020204" pitchFamily="34" charset="0"/>
                          </a:rPr>
                          <m:t>𝑅</m:t>
                        </m:r>
                      </m:e>
                      <m:sup>
                        <m:r>
                          <a:rPr lang="en-US" sz="2400" b="0" i="1" dirty="0" smtClean="0">
                            <a:latin typeface="Cambria Math"/>
                            <a:cs typeface="Arial" panose="020B0604020202020204" pitchFamily="34" charset="0"/>
                          </a:rPr>
                          <m:t>2</m:t>
                        </m:r>
                      </m:sup>
                    </m:sSup>
                  </m:oMath>
                </a14:m>
                <a:r>
                  <a:rPr lang="en-US" sz="2400" dirty="0" smtClean="0">
                    <a:latin typeface="Arial" panose="020B0604020202020204" pitchFamily="34" charset="0"/>
                    <a:cs typeface="Arial" panose="020B0604020202020204" pitchFamily="34" charset="0"/>
                  </a:rPr>
                  <a:t> measure</a:t>
                </a:r>
              </a:p>
              <a:p>
                <a:endParaRPr lang="en-US" sz="16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Regularized linear regression</a:t>
                </a:r>
              </a:p>
              <a:p>
                <a:pPr lvl="1"/>
                <a:r>
                  <a:rPr lang="en-US" sz="2200" dirty="0" smtClean="0">
                    <a:latin typeface="Arial" panose="020B0604020202020204" pitchFamily="34" charset="0"/>
                    <a:cs typeface="Arial" panose="020B0604020202020204" pitchFamily="34" charset="0"/>
                  </a:rPr>
                  <a:t>Squared norm</a:t>
                </a:r>
              </a:p>
              <a:p>
                <a:pPr lvl="1"/>
                <a:r>
                  <a:rPr lang="en-US" sz="2200" dirty="0" smtClean="0">
                    <a:latin typeface="Arial" panose="020B0604020202020204" pitchFamily="34" charset="0"/>
                    <a:cs typeface="Arial" panose="020B0604020202020204" pitchFamily="34" charset="0"/>
                  </a:rPr>
                  <a:t>L1 norm: Lasso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7696200" cy="4983163"/>
              </a:xfrm>
              <a:blipFill rotWithShape="1">
                <a:blip r:embed="rId2"/>
                <a:stretch>
                  <a:fillRect l="-1346" t="-1224" b="-2448"/>
                </a:stretch>
              </a:blipFill>
            </p:spPr>
            <p:txBody>
              <a:bodyPr/>
              <a:lstStyle/>
              <a:p>
                <a:r>
                  <a:rPr lang="en-US">
                    <a:noFill/>
                  </a:rPr>
                  <a:t> </a:t>
                </a:r>
              </a:p>
            </p:txBody>
          </p:sp>
        </mc:Fallback>
      </mc:AlternateContent>
    </p:spTree>
    <p:extLst>
      <p:ext uri="{BB962C8B-B14F-4D97-AF65-F5344CB8AC3E}">
        <p14:creationId xmlns:p14="http://schemas.microsoft.com/office/powerpoint/2010/main" val="236799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We live in a universe full of clusters</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95" r="29118" b="23788"/>
          <a:stretch/>
        </p:blipFill>
        <p:spPr>
          <a:xfrm>
            <a:off x="5829856" y="1135602"/>
            <a:ext cx="3004167" cy="25219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11" y="4419601"/>
            <a:ext cx="2196160" cy="220291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135602"/>
            <a:ext cx="2445798" cy="244579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6941" r="5732" b="26471"/>
          <a:stretch/>
        </p:blipFill>
        <p:spPr>
          <a:xfrm>
            <a:off x="3091648" y="1135602"/>
            <a:ext cx="2548631" cy="1855617"/>
          </a:xfrm>
          <a:prstGeom prst="rect">
            <a:avLst/>
          </a:prstGeom>
        </p:spPr>
      </p:pic>
      <p:pic>
        <p:nvPicPr>
          <p:cNvPr id="12"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8576" y="5342527"/>
            <a:ext cx="1623405" cy="127999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579"/>
          <a:stretch/>
        </p:blipFill>
        <p:spPr>
          <a:xfrm>
            <a:off x="3091648" y="3033642"/>
            <a:ext cx="2242352" cy="245275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4717518"/>
            <a:ext cx="3048000" cy="1905001"/>
          </a:xfrm>
          <a:prstGeom prst="rect">
            <a:avLst/>
          </a:prstGeom>
        </p:spPr>
      </p:pic>
    </p:spTree>
    <p:extLst>
      <p:ext uri="{BB962C8B-B14F-4D97-AF65-F5344CB8AC3E}">
        <p14:creationId xmlns:p14="http://schemas.microsoft.com/office/powerpoint/2010/main" val="10079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Arial" panose="020B0604020202020204" pitchFamily="34" charset="0"/>
                <a:cs typeface="Arial" panose="020B0604020202020204" pitchFamily="34" charset="0"/>
              </a:rPr>
              <a:t>Two </a:t>
            </a:r>
            <a:r>
              <a:rPr lang="en-US" sz="2400" dirty="0" smtClean="0">
                <a:latin typeface="Arial" panose="020B0604020202020204" pitchFamily="34" charset="0"/>
                <a:cs typeface="Arial" panose="020B0604020202020204" pitchFamily="34" charset="0"/>
              </a:rPr>
              <a:t>(types of) </a:t>
            </a:r>
            <a:r>
              <a:rPr lang="en-US" sz="4000" dirty="0" smtClean="0">
                <a:latin typeface="Arial" panose="020B0604020202020204" pitchFamily="34" charset="0"/>
                <a:cs typeface="Arial" panose="020B0604020202020204" pitchFamily="34" charset="0"/>
              </a:rPr>
              <a:t>clustering methods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4602163"/>
          </a:xfrm>
        </p:spPr>
        <p:txBody>
          <a:bodyPr/>
          <a:lstStyle/>
          <a:p>
            <a:r>
              <a:rPr lang="en-US" dirty="0" smtClean="0">
                <a:latin typeface="Arial" panose="020B0604020202020204" pitchFamily="34" charset="0"/>
                <a:cs typeface="Arial" panose="020B0604020202020204" pitchFamily="34" charset="0"/>
              </a:rPr>
              <a:t>Agglomerative/Divisive clustering</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K-means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7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latin typeface="Arial" panose="020B0604020202020204" pitchFamily="34" charset="0"/>
                <a:cs typeface="Arial" panose="020B0604020202020204" pitchFamily="34" charset="0"/>
              </a:rPr>
              <a:t>Agglomerative/Divisive clustering</a:t>
            </a:r>
            <a:endParaRPr lang="en-US"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42" y="1905000"/>
            <a:ext cx="5285908" cy="305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51450" y="1600200"/>
            <a:ext cx="9144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3784750" y="328075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918439" y="1794037"/>
            <a:ext cx="1596334" cy="3529410"/>
            <a:chOff x="3918439" y="1794037"/>
            <a:chExt cx="1596334" cy="3529410"/>
          </a:xfrm>
        </p:grpSpPr>
        <p:cxnSp>
          <p:nvCxnSpPr>
            <p:cNvPr id="12" name="Straight Arrow Connector 11"/>
            <p:cNvCxnSpPr/>
            <p:nvPr/>
          </p:nvCxnSpPr>
          <p:spPr>
            <a:xfrm flipV="1">
              <a:off x="4716607" y="2438400"/>
              <a:ext cx="0" cy="236220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18439" y="1794037"/>
              <a:ext cx="1596334" cy="646331"/>
            </a:xfrm>
            <a:prstGeom prst="rect">
              <a:avLst/>
            </a:prstGeom>
            <a:noFill/>
          </p:spPr>
          <p:txBody>
            <a:bodyPr wrap="none" rtlCol="0">
              <a:spAutoFit/>
            </a:bodyPr>
            <a:lstStyle/>
            <a:p>
              <a:pPr algn="ctr"/>
              <a:r>
                <a:rPr lang="en-US" dirty="0" smtClean="0"/>
                <a:t>Agglomerative </a:t>
              </a:r>
            </a:p>
            <a:p>
              <a:pPr algn="ctr"/>
              <a:r>
                <a:rPr lang="en-US" dirty="0" smtClean="0"/>
                <a:t>clustering</a:t>
              </a:r>
              <a:endParaRPr lang="en-US" dirty="0"/>
            </a:p>
          </p:txBody>
        </p:sp>
        <p:sp>
          <p:nvSpPr>
            <p:cNvPr id="17" name="TextBox 16"/>
            <p:cNvSpPr txBox="1"/>
            <p:nvPr/>
          </p:nvSpPr>
          <p:spPr>
            <a:xfrm>
              <a:off x="4065305" y="4954115"/>
              <a:ext cx="1323696" cy="369332"/>
            </a:xfrm>
            <a:prstGeom prst="rect">
              <a:avLst/>
            </a:prstGeom>
            <a:noFill/>
          </p:spPr>
          <p:txBody>
            <a:bodyPr wrap="none" rtlCol="0">
              <a:spAutoFit/>
            </a:bodyPr>
            <a:lstStyle/>
            <a:p>
              <a:r>
                <a:rPr lang="en-US" dirty="0" smtClean="0"/>
                <a:t>(Bottom up)</a:t>
              </a:r>
              <a:endParaRPr lang="en-US" dirty="0"/>
            </a:p>
          </p:txBody>
        </p:sp>
      </p:grpSp>
      <p:sp>
        <p:nvSpPr>
          <p:cNvPr id="19" name="Rectangular Callout 18"/>
          <p:cNvSpPr/>
          <p:nvPr/>
        </p:nvSpPr>
        <p:spPr>
          <a:xfrm>
            <a:off x="7239000" y="2438400"/>
            <a:ext cx="1436450" cy="685800"/>
          </a:xfrm>
          <a:prstGeom prst="wedgeRectCallout">
            <a:avLst>
              <a:gd name="adj1" fmla="val -122684"/>
              <a:gd name="adj2" fmla="val 59693"/>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Hierarchical</a:t>
            </a:r>
          </a:p>
          <a:p>
            <a:pPr algn="ctr"/>
            <a:r>
              <a:rPr lang="en-US" dirty="0">
                <a:solidFill>
                  <a:schemeClr val="tx1"/>
                </a:solidFill>
              </a:rPr>
              <a:t>c</a:t>
            </a:r>
            <a:r>
              <a:rPr lang="en-US" dirty="0" smtClean="0">
                <a:solidFill>
                  <a:schemeClr val="tx1"/>
                </a:solidFill>
              </a:rPr>
              <a:t>luster tree</a:t>
            </a:r>
            <a:endParaRPr lang="en-US" dirty="0">
              <a:solidFill>
                <a:schemeClr val="tx1"/>
              </a:solidFill>
            </a:endParaRPr>
          </a:p>
        </p:txBody>
      </p:sp>
      <p:grpSp>
        <p:nvGrpSpPr>
          <p:cNvPr id="4" name="Group 3"/>
          <p:cNvGrpSpPr/>
          <p:nvPr/>
        </p:nvGrpSpPr>
        <p:grpSpPr>
          <a:xfrm>
            <a:off x="5987117" y="1898145"/>
            <a:ext cx="1863715" cy="3441192"/>
            <a:chOff x="5987117" y="1898145"/>
            <a:chExt cx="1863715" cy="3441192"/>
          </a:xfrm>
        </p:grpSpPr>
        <p:sp>
          <p:nvSpPr>
            <p:cNvPr id="16" name="TextBox 15"/>
            <p:cNvSpPr txBox="1"/>
            <p:nvPr/>
          </p:nvSpPr>
          <p:spPr>
            <a:xfrm>
              <a:off x="5987117" y="1898145"/>
              <a:ext cx="1863715" cy="369332"/>
            </a:xfrm>
            <a:prstGeom prst="rect">
              <a:avLst/>
            </a:prstGeom>
            <a:noFill/>
          </p:spPr>
          <p:txBody>
            <a:bodyPr wrap="none" rtlCol="0">
              <a:spAutoFit/>
            </a:bodyPr>
            <a:lstStyle/>
            <a:p>
              <a:r>
                <a:rPr lang="en-US" dirty="0" smtClean="0"/>
                <a:t>Divisive clustering</a:t>
              </a:r>
              <a:endParaRPr lang="en-US" dirty="0"/>
            </a:p>
          </p:txBody>
        </p:sp>
        <p:sp>
          <p:nvSpPr>
            <p:cNvPr id="18" name="TextBox 17"/>
            <p:cNvSpPr txBox="1"/>
            <p:nvPr/>
          </p:nvSpPr>
          <p:spPr>
            <a:xfrm>
              <a:off x="6327659" y="4970005"/>
              <a:ext cx="1243674" cy="369332"/>
            </a:xfrm>
            <a:prstGeom prst="rect">
              <a:avLst/>
            </a:prstGeom>
            <a:noFill/>
          </p:spPr>
          <p:txBody>
            <a:bodyPr wrap="none" rtlCol="0">
              <a:spAutoFit/>
            </a:bodyPr>
            <a:lstStyle/>
            <a:p>
              <a:r>
                <a:rPr lang="en-US" dirty="0" smtClean="0"/>
                <a:t>(Top down)</a:t>
              </a:r>
              <a:endParaRPr lang="en-US" dirty="0"/>
            </a:p>
          </p:txBody>
        </p:sp>
        <p:cxnSp>
          <p:nvCxnSpPr>
            <p:cNvPr id="9" name="Straight Arrow Connector 8"/>
            <p:cNvCxnSpPr/>
            <p:nvPr/>
          </p:nvCxnSpPr>
          <p:spPr>
            <a:xfrm>
              <a:off x="6918975" y="2404453"/>
              <a:ext cx="0" cy="236220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52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Arial" panose="020B0604020202020204" pitchFamily="34" charset="0"/>
                <a:cs typeface="Arial" panose="020B0604020202020204" pitchFamily="34" charset="0"/>
              </a:rPr>
              <a:t>Algorithm</a:t>
            </a:r>
            <a:endParaRPr lang="en-US"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827722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81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3797</TotalTime>
  <Words>4102</Words>
  <Application>Microsoft Office PowerPoint</Application>
  <PresentationFormat>On-screen Show (4:3)</PresentationFormat>
  <Paragraphs>476</Paragraphs>
  <Slides>51</Slides>
  <Notes>29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Recap</vt:lpstr>
      <vt:lpstr>Recap</vt:lpstr>
      <vt:lpstr>Be cautious..</vt:lpstr>
      <vt:lpstr>CS 498 Probability &amp; Statistics</vt:lpstr>
      <vt:lpstr>What is clustering?</vt:lpstr>
      <vt:lpstr>We live in a universe full of clusters</vt:lpstr>
      <vt:lpstr>Two (types of) clustering methods</vt:lpstr>
      <vt:lpstr>Agglomerative/Divisive clustering</vt:lpstr>
      <vt:lpstr>Algorithm</vt:lpstr>
      <vt:lpstr>Agglomerative clustering: an example</vt:lpstr>
      <vt:lpstr>Dendrogram</vt:lpstr>
      <vt:lpstr>Distance measure</vt:lpstr>
      <vt:lpstr>Inter-cluster distance</vt:lpstr>
      <vt:lpstr>Single-link</vt:lpstr>
      <vt:lpstr>Complete-link</vt:lpstr>
      <vt:lpstr>Averaged-link</vt:lpstr>
      <vt:lpstr>How many clusters are there?</vt:lpstr>
      <vt:lpstr>An example</vt:lpstr>
      <vt:lpstr>Divisive clustering</vt:lpstr>
      <vt:lpstr>K-means</vt:lpstr>
      <vt:lpstr>Formulation</vt:lpstr>
      <vt:lpstr>K-means algorithm</vt:lpstr>
      <vt:lpstr>Illustration</vt:lpstr>
      <vt:lpstr>Example</vt:lpstr>
      <vt:lpstr>Discussion</vt:lpstr>
      <vt:lpstr>Discussion</vt:lpstr>
      <vt:lpstr>Discussion</vt:lpstr>
      <vt:lpstr>Discussion</vt:lpstr>
      <vt:lpstr>Summary</vt:lpstr>
      <vt:lpstr>CS 498 Probability &amp; Statistics</vt:lpstr>
      <vt:lpstr>Example-I</vt:lpstr>
      <vt:lpstr>Example-II</vt:lpstr>
      <vt:lpstr>Example-III</vt:lpstr>
      <vt:lpstr>Example-III</vt:lpstr>
      <vt:lpstr>Linear regression</vt:lpstr>
      <vt:lpstr>Parameter estimation</vt:lpstr>
      <vt:lpstr>Parameter estimation</vt:lpstr>
      <vt:lpstr>Gradient descent</vt:lpstr>
      <vt:lpstr>Example</vt:lpstr>
      <vt:lpstr>Interpreting a regression</vt:lpstr>
      <vt:lpstr>Interpreting a regression</vt:lpstr>
      <vt:lpstr>Interpreting the residual</vt:lpstr>
      <vt:lpstr>Interpreting the residual</vt:lpstr>
      <vt:lpstr>How good is a fit?</vt:lpstr>
      <vt:lpstr>How good is a fit?</vt:lpstr>
      <vt:lpstr>Regularized linear regression</vt:lpstr>
      <vt:lpstr>Why regularization?</vt:lpstr>
      <vt:lpstr>Why regularization?</vt:lpstr>
      <vt:lpstr>L1 regularization (Lasso)</vt:lpstr>
      <vt:lpstr>How does it work?</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498 Probability &amp; Staticstic</dc:title>
  <dc:creator>zicheng</dc:creator>
  <cp:lastModifiedBy>zicheng</cp:lastModifiedBy>
  <cp:revision>399</cp:revision>
  <dcterms:created xsi:type="dcterms:W3CDTF">2006-08-16T00:00:00Z</dcterms:created>
  <dcterms:modified xsi:type="dcterms:W3CDTF">2013-11-21T18:56:15Z</dcterms:modified>
</cp:coreProperties>
</file>